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omments/comment3.xml" ContentType="application/vnd.openxmlformats-officedocument.presentationml.comment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tiff" ContentType="image/tiff"/>
  <Override PartName="/ppt/notesSlides/notesSlide8.xml" ContentType="application/vnd.openxmlformats-officedocument.presentationml.notes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9" r:id="rId2"/>
    <p:sldId id="259" r:id="rId3"/>
    <p:sldId id="261" r:id="rId4"/>
    <p:sldId id="263" r:id="rId5"/>
    <p:sldId id="264" r:id="rId6"/>
    <p:sldId id="288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58" r:id="rId31"/>
    <p:sldId id="291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dra" initials="J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indra\Desktop\prezentace%20Ji&#345;et&#237;n%2012_07\tabulka%20projekt&#367;%202008-%202012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hape val="cylinder"/>
        <c:axId val="92093056"/>
        <c:axId val="92127616"/>
        <c:axId val="92117632"/>
      </c:bar3DChart>
      <c:catAx>
        <c:axId val="92093056"/>
        <c:scaling>
          <c:orientation val="minMax"/>
        </c:scaling>
        <c:axPos val="b"/>
        <c:tickLblPos val="nextTo"/>
        <c:crossAx val="92127616"/>
        <c:crosses val="autoZero"/>
        <c:auto val="1"/>
        <c:lblAlgn val="ctr"/>
        <c:lblOffset val="100"/>
      </c:catAx>
      <c:valAx>
        <c:axId val="92127616"/>
        <c:scaling>
          <c:orientation val="minMax"/>
        </c:scaling>
        <c:axPos val="l"/>
        <c:majorGridlines/>
        <c:numFmt formatCode="General" sourceLinked="1"/>
        <c:tickLblPos val="nextTo"/>
        <c:crossAx val="92093056"/>
        <c:crosses val="autoZero"/>
        <c:crossBetween val="between"/>
      </c:valAx>
      <c:serAx>
        <c:axId val="92117632"/>
        <c:scaling>
          <c:orientation val="minMax"/>
        </c:scaling>
        <c:axPos val="b"/>
        <c:tickLblPos val="nextTo"/>
        <c:crossAx val="92127616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view3D>
      <c:rotX val="20"/>
      <c:rotY val="150"/>
      <c:depthPercent val="100"/>
      <c:perspective val="60"/>
    </c:view3D>
    <c:plotArea>
      <c:layout>
        <c:manualLayout>
          <c:layoutTarget val="inner"/>
          <c:xMode val="edge"/>
          <c:yMode val="edge"/>
          <c:x val="2.8398002174503952E-2"/>
          <c:y val="5.0925925925925923E-2"/>
          <c:w val="0.96944444444444511"/>
          <c:h val="0.9224537037037035"/>
        </c:manualLayout>
      </c:layout>
      <c:bar3DChart>
        <c:barDir val="col"/>
        <c:grouping val="standard"/>
        <c:ser>
          <c:idx val="0"/>
          <c:order val="0"/>
          <c:spPr>
            <a:solidFill>
              <a:srgbClr val="00B0F0"/>
            </a:solidFill>
          </c:spPr>
          <c:dLbls>
            <c:showVal val="1"/>
          </c:dLbls>
          <c:val>
            <c:numRef>
              <c:f>graf!$B$5:$B$9</c:f>
              <c:numCache>
                <c:formatCode>General</c:formatCode>
                <c:ptCount val="5"/>
                <c:pt idx="0">
                  <c:v>9</c:v>
                </c:pt>
                <c:pt idx="1">
                  <c:v>10</c:v>
                </c:pt>
                <c:pt idx="2">
                  <c:v>13</c:v>
                </c:pt>
                <c:pt idx="3">
                  <c:v>20</c:v>
                </c:pt>
                <c:pt idx="4">
                  <c:v>13</c:v>
                </c:pt>
              </c:numCache>
            </c:numRef>
          </c:val>
        </c:ser>
        <c:ser>
          <c:idx val="1"/>
          <c:order val="1"/>
          <c:spPr>
            <a:solidFill>
              <a:srgbClr val="00CC00"/>
            </a:solidFill>
          </c:spPr>
          <c:dLbls>
            <c:showVal val="1"/>
          </c:dLbls>
          <c:val>
            <c:numRef>
              <c:f>graf!$C$5:$C$9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spPr>
            <a:solidFill>
              <a:srgbClr val="FF0000"/>
            </a:solidFill>
          </c:spPr>
          <c:dLbls>
            <c:showVal val="1"/>
          </c:dLbls>
          <c:val>
            <c:numRef>
              <c:f>graf!$D$5:$D$9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hape val="cylinder"/>
        <c:axId val="92853376"/>
        <c:axId val="92854912"/>
        <c:axId val="92136768"/>
      </c:bar3DChart>
      <c:catAx>
        <c:axId val="92853376"/>
        <c:scaling>
          <c:orientation val="minMax"/>
        </c:scaling>
        <c:delete val="1"/>
        <c:axPos val="b"/>
        <c:tickLblPos val="none"/>
        <c:crossAx val="92854912"/>
        <c:crosses val="autoZero"/>
        <c:auto val="1"/>
        <c:lblAlgn val="ctr"/>
        <c:lblOffset val="100"/>
      </c:catAx>
      <c:valAx>
        <c:axId val="92854912"/>
        <c:scaling>
          <c:orientation val="minMax"/>
        </c:scaling>
        <c:axPos val="r"/>
        <c:majorGridlines/>
        <c:numFmt formatCode="General" sourceLinked="1"/>
        <c:tickLblPos val="nextTo"/>
        <c:crossAx val="92853376"/>
        <c:crosses val="autoZero"/>
        <c:crossBetween val="between"/>
      </c:valAx>
      <c:serAx>
        <c:axId val="92136768"/>
        <c:scaling>
          <c:orientation val="minMax"/>
        </c:scaling>
        <c:delete val="1"/>
        <c:axPos val="b"/>
        <c:tickLblPos val="none"/>
        <c:crossAx val="92854912"/>
        <c:crosses val="autoZero"/>
      </c:serAx>
    </c:plotArea>
    <c:plotVisOnly val="1"/>
  </c:chart>
  <c:spPr>
    <a:effectLst/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view3D>
      <c:rAngAx val="1"/>
    </c:view3D>
    <c:plotArea>
      <c:layout>
        <c:manualLayout>
          <c:layoutTarget val="inner"/>
          <c:xMode val="edge"/>
          <c:yMode val="edge"/>
          <c:x val="0.29045947825077323"/>
          <c:y val="0.27704018620558618"/>
          <c:w val="0.32651264563875138"/>
          <c:h val="0.61802265004476653"/>
        </c:manualLayout>
      </c:layout>
      <c:bar3DChart>
        <c:barDir val="bar"/>
        <c:grouping val="percentStacked"/>
        <c:ser>
          <c:idx val="0"/>
          <c:order val="0"/>
          <c:tx>
            <c:strRef>
              <c:f>List1!$B$1</c:f>
              <c:strCache>
                <c:ptCount val="1"/>
                <c:pt idx="0">
                  <c:v>Změdělci, podnikatelé</c:v>
                </c:pt>
              </c:strCache>
            </c:strRef>
          </c:tx>
          <c:cat>
            <c:strRef>
              <c:f>List1!$A$2:$A$3</c:f>
              <c:strCache>
                <c:ptCount val="2"/>
                <c:pt idx="0">
                  <c:v>Záměr (2007)</c:v>
                </c:pt>
                <c:pt idx="1">
                  <c:v>Skutečnost (2012)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Kulturní dědictví</c:v>
                </c:pt>
              </c:strCache>
            </c:strRef>
          </c:tx>
          <c:cat>
            <c:strRef>
              <c:f>List1!$A$2:$A$3</c:f>
              <c:strCache>
                <c:ptCount val="2"/>
                <c:pt idx="0">
                  <c:v>Záměr (2007)</c:v>
                </c:pt>
                <c:pt idx="1">
                  <c:v>Skutečnost (2012)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  <c:pt idx="0">
                  <c:v>20</c:v>
                </c:pt>
                <c:pt idx="1">
                  <c:v>15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Infrastruktura obcí</c:v>
                </c:pt>
              </c:strCache>
            </c:strRef>
          </c:tx>
          <c:cat>
            <c:strRef>
              <c:f>List1!$A$2:$A$3</c:f>
              <c:strCache>
                <c:ptCount val="2"/>
                <c:pt idx="0">
                  <c:v>Záměr (2007)</c:v>
                </c:pt>
                <c:pt idx="1">
                  <c:v>Skutečnost (2012)</c:v>
                </c:pt>
              </c:strCache>
            </c:strRef>
          </c:cat>
          <c:val>
            <c:numRef>
              <c:f>List1!$D$2:$D$3</c:f>
              <c:numCache>
                <c:formatCode>General</c:formatCode>
                <c:ptCount val="2"/>
                <c:pt idx="0">
                  <c:v>20</c:v>
                </c:pt>
                <c:pt idx="1">
                  <c:v>45</c:v>
                </c:pt>
              </c:numCache>
            </c:numRef>
          </c:val>
        </c:ser>
        <c:shape val="cylinder"/>
        <c:axId val="140315264"/>
        <c:axId val="140317056"/>
        <c:axId val="0"/>
      </c:bar3DChart>
      <c:catAx>
        <c:axId val="140315264"/>
        <c:scaling>
          <c:orientation val="minMax"/>
        </c:scaling>
        <c:axPos val="l"/>
        <c:tickLblPos val="nextTo"/>
        <c:crossAx val="140317056"/>
        <c:crosses val="autoZero"/>
        <c:auto val="1"/>
        <c:lblAlgn val="ctr"/>
        <c:lblOffset val="100"/>
      </c:catAx>
      <c:valAx>
        <c:axId val="140317056"/>
        <c:scaling>
          <c:orientation val="minMax"/>
        </c:scaling>
        <c:axPos val="t"/>
        <c:majorGridlines/>
        <c:numFmt formatCode="0%" sourceLinked="1"/>
        <c:tickLblPos val="nextTo"/>
        <c:crossAx val="140315264"/>
        <c:crosses val="max"/>
        <c:crossBetween val="between"/>
      </c:valAx>
    </c:plotArea>
    <c:legend>
      <c:legendPos val="r"/>
      <c:layout>
        <c:manualLayout>
          <c:xMode val="edge"/>
          <c:yMode val="edge"/>
          <c:x val="0.60214361442585684"/>
          <c:y val="0.10699945998379959"/>
          <c:w val="0.3854067518048912"/>
          <c:h val="0.78600108003240099"/>
        </c:manualLayout>
      </c:layout>
    </c:legend>
    <c:plotVisOnly val="1"/>
    <c:dispBlanksAs val="gap"/>
  </c:chart>
  <c:txPr>
    <a:bodyPr/>
    <a:lstStyle/>
    <a:p>
      <a:pPr>
        <a:defRPr sz="1800"/>
      </a:pPr>
      <a:endParaRPr lang="cs-CZ"/>
    </a:p>
  </c:txPr>
  <c:externalData r:id="rId1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1-20T13:31:56.021" idx="1">
    <p:pos x="10" y="10"/>
    <p:text>detailní pohled na mapu
MAS zasahuje i do okresu Liberec a Středočeského kraje
seznam obcí na jejichž katastru má MAS působnost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1-21T13:22:56.876" idx="2">
    <p:pos x="10" y="10"/>
    <p:text>graf zobrazuje počty projektů podle žadatelů a roku realizace
za pozornost stojí převaha obecních projektů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1-21T13:19:08.554" idx="3">
    <p:pos x="10" y="10"/>
    <p:text>samostatnou kapitolou jsou realizované projekty spolupráce
ukončeny jsou dvě etapy spolupráce s MAS Turnovsko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0.72174</cdr:x>
      <cdr:y>0.72982</cdr:y>
    </cdr:from>
    <cdr:to>
      <cdr:x>0.87708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4248472" y="27363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dirty="0" smtClean="0"/>
            <a:t>2009</a:t>
          </a:r>
          <a:endParaRPr lang="cs-CZ" sz="1100" dirty="0"/>
        </a:p>
      </cdr:txBody>
    </cdr:sp>
  </cdr:relSizeAnchor>
  <cdr:relSizeAnchor xmlns:cdr="http://schemas.openxmlformats.org/drawingml/2006/chartDrawing">
    <cdr:from>
      <cdr:x>0.57495</cdr:x>
      <cdr:y>0.72982</cdr:y>
    </cdr:from>
    <cdr:to>
      <cdr:x>0.73029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384376" y="28083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0.59941</cdr:x>
      <cdr:y>0.80851</cdr:y>
    </cdr:from>
    <cdr:to>
      <cdr:x>0.72174</cdr:x>
      <cdr:y>0.92976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528392" y="2736304"/>
          <a:ext cx="720080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dirty="0" smtClean="0"/>
            <a:t>2010</a:t>
          </a:r>
          <a:endParaRPr lang="cs-CZ" sz="1100" dirty="0"/>
        </a:p>
      </cdr:txBody>
    </cdr:sp>
  </cdr:relSizeAnchor>
  <cdr:relSizeAnchor xmlns:cdr="http://schemas.openxmlformats.org/drawingml/2006/chartDrawing">
    <cdr:from>
      <cdr:x>0.47708</cdr:x>
      <cdr:y>0.89362</cdr:y>
    </cdr:from>
    <cdr:to>
      <cdr:x>0.57495</cdr:x>
      <cdr:y>0.99359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2808312" y="3024336"/>
          <a:ext cx="576064" cy="338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600" dirty="0" smtClean="0"/>
            <a:t>2011</a:t>
          </a:r>
          <a:endParaRPr lang="cs-CZ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F48C3-2E2B-47D8-9E9D-C21EC2D3D781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2EFE3-27C3-462E-9F23-E8F6BC1EB2E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C12290-90A4-402F-9C72-267C32A6C4AD}" type="slidenum">
              <a:rPr lang="cs-CZ" smtClean="0"/>
              <a:pPr/>
              <a:t>3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Opatření IV.2.1.</a:t>
            </a:r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16C99-F770-4C98-852E-6AD6D0602C15}" type="slidenum">
              <a:rPr lang="cs-CZ" smtClean="0"/>
              <a:pPr/>
              <a:t>5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6664643-94BC-4053-A7BA-FB38E9C81409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73FEAAAD-9751-4491-A938-2D2C53BAAF77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7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cs-CZ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5536" cy="4115139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3A38C5F-C03B-479A-A95D-4B44E27936D4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89B98EAD-F245-49AE-8FAA-856508FEB4A8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8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cs-CZ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5536" cy="4115139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90F433-12C3-4507-84F5-6A4E8F5CB31A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B5DA6539-A753-4173-9C80-34630DCABB23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9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cs-CZ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5536" cy="4115139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4F49A37-9B7D-47A1-9F5C-5BB883F5CA97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81209" y="8686460"/>
            <a:ext cx="2975352" cy="456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</a:pPr>
            <a:fld id="{A24E3C89-1971-41BC-AD63-CE6A1DEA2FE8}" type="slidenum">
              <a:rPr lang="en-GB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392477" algn="l"/>
                  <a:tab pos="786346" algn="l"/>
                  <a:tab pos="1180214" algn="l"/>
                  <a:tab pos="1574082" algn="l"/>
                  <a:tab pos="1967950" algn="l"/>
                  <a:tab pos="2361819" algn="l"/>
                  <a:tab pos="2755687" algn="l"/>
                  <a:tab pos="3149556" algn="l"/>
                  <a:tab pos="3543424" algn="l"/>
                  <a:tab pos="3937293" algn="l"/>
                  <a:tab pos="4331161" algn="l"/>
                  <a:tab pos="4725030" algn="l"/>
                  <a:tab pos="5118898" algn="l"/>
                  <a:tab pos="5512767" algn="l"/>
                  <a:tab pos="5906635" algn="l"/>
                  <a:tab pos="6300504" algn="l"/>
                  <a:tab pos="6694372" algn="l"/>
                  <a:tab pos="7088240" algn="l"/>
                  <a:tab pos="7482108" algn="l"/>
                  <a:tab pos="7875977" algn="l"/>
                </a:tabLst>
              </a:pPr>
              <a:t>10</a:t>
            </a:fld>
            <a:endParaRPr lang="en-GB" sz="12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cs-CZ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/>
          </p:nvPr>
        </p:nvSpPr>
        <p:spPr>
          <a:xfrm>
            <a:off x="685512" y="4343230"/>
            <a:ext cx="5485536" cy="4115139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99031-6605-4417-82ED-9F440EEFE9BE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cs-CZ" smtClean="0"/>
              <a:t>15.11.2012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399031-6605-4417-82ED-9F440EEFE9BE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cs-CZ" smtClean="0"/>
              <a:t>15.11.2012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399031-6605-4417-82ED-9F440EEFE9BE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cs-CZ" smtClean="0"/>
              <a:t>15.11.2012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9D56F-44C3-4E4D-A8AE-242BC4D7F1B5}" type="datetimeFigureOut">
              <a:rPr lang="cs-CZ"/>
              <a:pPr>
                <a:defRPr/>
              </a:pPr>
              <a:t>16.12.2012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15F60-EA44-491C-B064-93BEF46125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00A13-269D-4108-AD55-ADEC932194A8}" type="datetimeFigureOut">
              <a:rPr lang="cs-CZ"/>
              <a:pPr>
                <a:defRPr/>
              </a:pPr>
              <a:t>16.12.2012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BC833-7220-472C-B9A7-678AD14EAF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6D324-D7AD-41EE-AFB9-EDB06186CB56}" type="datetimeFigureOut">
              <a:rPr lang="cs-CZ" smtClean="0"/>
              <a:pPr/>
              <a:t>16.12.2012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0661-238F-424F-95C0-46911CDBB7D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comments" Target="../comments/comment2.xml"/><Relationship Id="rId4" Type="http://schemas.openxmlformats.org/officeDocument/2006/relationships/chart" Target="../charts/char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tiff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comments" Target="../comments/commen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P105003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23528" y="548680"/>
            <a:ext cx="8608157" cy="5738771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219840" y="59047"/>
            <a:ext cx="2658240" cy="3211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0000" y="318274"/>
            <a:ext cx="648000" cy="6480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26881" y="1306217"/>
            <a:ext cx="7742880" cy="52536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500" dirty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500" dirty="0">
              <a:solidFill>
                <a:srgbClr val="0000FF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4400" b="1" dirty="0">
              <a:solidFill>
                <a:srgbClr val="0000FF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400" b="1" dirty="0">
                <a:solidFill>
                  <a:srgbClr val="0000FF"/>
                </a:solidFill>
              </a:rPr>
              <a:t>			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4400" b="1" dirty="0">
                <a:solidFill>
                  <a:srgbClr val="0000FF"/>
                </a:solidFill>
              </a:rPr>
              <a:t/>
            </a:r>
            <a:br>
              <a:rPr lang="en-GB" sz="4400" b="1" dirty="0">
                <a:solidFill>
                  <a:srgbClr val="0000FF"/>
                </a:solidFill>
              </a:rPr>
            </a:br>
            <a:r>
              <a:rPr lang="en-GB" sz="4400" b="1" dirty="0">
                <a:solidFill>
                  <a:srgbClr val="0000FF"/>
                </a:solidFill>
              </a:rPr>
              <a:t>			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4400" b="1" dirty="0">
              <a:solidFill>
                <a:srgbClr val="0000FF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rgbClr val="0000FF"/>
                </a:solidFill>
              </a:rPr>
              <a:t>				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8561" y="1664815"/>
            <a:ext cx="2495520" cy="18721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832640" y="1926922"/>
            <a:ext cx="3854880" cy="3974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dirty="0">
                <a:solidFill>
                  <a:srgbClr val="4448E0"/>
                </a:solidFill>
              </a:rPr>
              <a:t>	</a:t>
            </a:r>
            <a:endParaRPr lang="cs-CZ" sz="700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66720" y="358598"/>
            <a:ext cx="6632640" cy="10302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sz="2200" b="1" dirty="0">
                <a:solidFill>
                  <a:schemeClr val="accent2"/>
                </a:solidFill>
              </a:rPr>
              <a:t>Naše akce pro veřejnost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cs-CZ" sz="2200" b="1" dirty="0"/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b="1" dirty="0"/>
              <a:t> </a:t>
            </a:r>
          </a:p>
        </p:txBody>
      </p:sp>
      <p:sp>
        <p:nvSpPr>
          <p:cNvPr id="5128" name="Obdélník 8"/>
          <p:cNvSpPr>
            <a:spLocks noChangeArrowheads="1"/>
          </p:cNvSpPr>
          <p:nvPr/>
        </p:nvSpPr>
        <p:spPr bwMode="auto">
          <a:xfrm>
            <a:off x="587520" y="1077234"/>
            <a:ext cx="3657600" cy="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chemeClr val="tx1"/>
                </a:solidFill>
              </a:rPr>
              <a:t>Slavíme</a:t>
            </a:r>
            <a:r>
              <a:rPr lang="en-GB" b="1" dirty="0">
                <a:solidFill>
                  <a:schemeClr val="tx1"/>
                </a:solidFill>
              </a:rPr>
              <a:t> den </a:t>
            </a:r>
            <a:r>
              <a:rPr lang="en-GB" b="1" dirty="0" err="1">
                <a:solidFill>
                  <a:schemeClr val="tx1"/>
                </a:solidFill>
              </a:rPr>
              <a:t>Země</a:t>
            </a:r>
            <a:r>
              <a:rPr lang="cs-CZ" b="1" dirty="0">
                <a:solidFill>
                  <a:schemeClr val="tx1"/>
                </a:solidFill>
              </a:rPr>
              <a:t> – pro děti základních škol</a:t>
            </a:r>
          </a:p>
        </p:txBody>
      </p:sp>
      <p:sp>
        <p:nvSpPr>
          <p:cNvPr id="5129" name="Obdélník 9"/>
          <p:cNvSpPr>
            <a:spLocks noChangeArrowheads="1"/>
          </p:cNvSpPr>
          <p:nvPr/>
        </p:nvSpPr>
        <p:spPr bwMode="auto">
          <a:xfrm>
            <a:off x="5094720" y="881373"/>
            <a:ext cx="3461760" cy="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chemeClr val="tx1"/>
                </a:solidFill>
              </a:rPr>
              <a:t>Krasojízdy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rohačkách</a:t>
            </a:r>
            <a:r>
              <a:rPr lang="en-GB" b="1" dirty="0">
                <a:solidFill>
                  <a:schemeClr val="tx1"/>
                </a:solidFill>
              </a:rPr>
              <a:t> – </a:t>
            </a:r>
            <a:r>
              <a:rPr lang="en-GB" b="1" dirty="0" err="1">
                <a:solidFill>
                  <a:schemeClr val="tx1"/>
                </a:solidFill>
              </a:rPr>
              <a:t>obnova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starých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tradic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13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36000" y="1468954"/>
            <a:ext cx="1828800" cy="2753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1" name="Obdélník 11"/>
          <p:cNvSpPr>
            <a:spLocks noChangeArrowheads="1"/>
          </p:cNvSpPr>
          <p:nvPr/>
        </p:nvSpPr>
        <p:spPr bwMode="auto">
          <a:xfrm>
            <a:off x="652320" y="3820722"/>
            <a:ext cx="2090880" cy="8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chemeClr val="tx1"/>
                </a:solidFill>
              </a:rPr>
              <a:t>Den </a:t>
            </a:r>
            <a:r>
              <a:rPr lang="en-GB" b="1" dirty="0" err="1">
                <a:solidFill>
                  <a:schemeClr val="tx1"/>
                </a:solidFill>
              </a:rPr>
              <a:t>neziskovek</a:t>
            </a:r>
            <a:r>
              <a:rPr lang="en-GB" b="1" dirty="0">
                <a:solidFill>
                  <a:schemeClr val="tx1"/>
                </a:solidFill>
              </a:rPr>
              <a:t> – </a:t>
            </a:r>
            <a:r>
              <a:rPr lang="en-GB" b="1" dirty="0" err="1">
                <a:solidFill>
                  <a:schemeClr val="tx1"/>
                </a:solidFill>
              </a:rPr>
              <a:t>poznáváme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život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spolků</a:t>
            </a:r>
            <a:r>
              <a:rPr lang="en-GB" b="1" dirty="0">
                <a:solidFill>
                  <a:schemeClr val="tx1"/>
                </a:solidFill>
              </a:rPr>
              <a:t> a sdružení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13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2320" y="4735217"/>
            <a:ext cx="2263680" cy="1697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3" name="Obdélník 13"/>
          <p:cNvSpPr>
            <a:spLocks noChangeArrowheads="1"/>
          </p:cNvSpPr>
          <p:nvPr/>
        </p:nvSpPr>
        <p:spPr bwMode="auto">
          <a:xfrm>
            <a:off x="3984480" y="4343497"/>
            <a:ext cx="3853440" cy="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chemeClr val="tx1"/>
                </a:solidFill>
              </a:rPr>
              <a:t>Křtiny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hříbat</a:t>
            </a:r>
            <a:r>
              <a:rPr lang="en-GB" b="1" dirty="0">
                <a:solidFill>
                  <a:schemeClr val="tx1"/>
                </a:solidFill>
              </a:rPr>
              <a:t> – </a:t>
            </a:r>
            <a:r>
              <a:rPr lang="en-GB" b="1" dirty="0" err="1">
                <a:solidFill>
                  <a:schemeClr val="tx1"/>
                </a:solidFill>
              </a:rPr>
              <a:t>kulturně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společenská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veselice</a:t>
            </a:r>
            <a:r>
              <a:rPr lang="en-GB" b="1" dirty="0">
                <a:solidFill>
                  <a:schemeClr val="tx1"/>
                </a:solidFill>
              </a:rPr>
              <a:t> pod </a:t>
            </a:r>
            <a:r>
              <a:rPr lang="en-GB" b="1" dirty="0" err="1">
                <a:solidFill>
                  <a:schemeClr val="tx1"/>
                </a:solidFill>
              </a:rPr>
              <a:t>širým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nebem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134" name="Obrázek 6" descr="DSC_3532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94720" y="4931078"/>
            <a:ext cx="2416320" cy="161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a sever 02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319862"/>
            <a:ext cx="3096344" cy="3099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            </a:t>
            </a:r>
            <a:r>
              <a:rPr lang="cs-CZ" b="1" dirty="0" smtClean="0"/>
              <a:t>MAS Mikroregionu Frýdlantsko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672263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Vznik: </a:t>
            </a:r>
            <a:r>
              <a:rPr lang="cs-CZ" sz="2400" dirty="0" smtClean="0"/>
              <a:t>listopad 2004</a:t>
            </a:r>
          </a:p>
          <a:p>
            <a:pPr marL="0" indent="0">
              <a:buNone/>
            </a:pPr>
            <a:r>
              <a:rPr lang="cs-CZ" sz="2400" b="1" dirty="0" smtClean="0"/>
              <a:t>Území: </a:t>
            </a:r>
            <a:r>
              <a:rPr lang="cs-CZ" sz="2400" dirty="0" smtClean="0"/>
              <a:t>18 obcí mikroregionu Frýdlantsko</a:t>
            </a:r>
          </a:p>
          <a:p>
            <a:r>
              <a:rPr lang="cs-CZ" sz="2400" dirty="0" smtClean="0"/>
              <a:t>349 km</a:t>
            </a:r>
            <a:r>
              <a:rPr lang="cs-CZ" sz="2400" baseline="30000" dirty="0" smtClean="0"/>
              <a:t>2</a:t>
            </a:r>
          </a:p>
          <a:p>
            <a:r>
              <a:rPr lang="cs-CZ" sz="2400" dirty="0" smtClean="0"/>
              <a:t>24,8 tis. </a:t>
            </a:r>
            <a:r>
              <a:rPr lang="cs-CZ" sz="2400" dirty="0"/>
              <a:t>o</a:t>
            </a:r>
            <a:r>
              <a:rPr lang="cs-CZ" sz="2400" dirty="0" smtClean="0"/>
              <a:t>byvatel</a:t>
            </a:r>
          </a:p>
          <a:p>
            <a:pPr marL="0" indent="0">
              <a:buNone/>
            </a:pPr>
            <a:r>
              <a:rPr lang="cs-CZ" sz="2400" b="1" dirty="0" smtClean="0"/>
              <a:t>Organizace:</a:t>
            </a:r>
          </a:p>
          <a:p>
            <a:r>
              <a:rPr lang="cs-CZ" sz="2400" dirty="0" smtClean="0"/>
              <a:t>Občanské sdružení</a:t>
            </a:r>
          </a:p>
          <a:p>
            <a:r>
              <a:rPr lang="cs-CZ" sz="2400" dirty="0" smtClean="0"/>
              <a:t>46 členů (19 podnikatelů a zemědělců, 13 obcí a PO, 14 NNO a individuálních členů)</a:t>
            </a:r>
          </a:p>
          <a:p>
            <a:r>
              <a:rPr lang="cs-CZ" sz="2400" dirty="0" smtClean="0"/>
              <a:t>Rada (7 členů), kontrolní výbor (3), výběrová komise (7)</a:t>
            </a:r>
            <a:endParaRPr lang="cs-CZ" sz="2400" dirty="0"/>
          </a:p>
        </p:txBody>
      </p:sp>
      <p:pic>
        <p:nvPicPr>
          <p:cNvPr id="7" name="Picture 6" descr="jizerky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1109608"/>
            <a:ext cx="1728192" cy="1959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560543"/>
            <a:ext cx="2088232" cy="1198123"/>
          </a:xfrm>
          <a:prstGeom prst="rect">
            <a:avLst/>
          </a:prstGeom>
        </p:spPr>
      </p:pic>
      <p:pic>
        <p:nvPicPr>
          <p:cNvPr id="9" name="Picture 4" descr="smeda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60543"/>
            <a:ext cx="1706784" cy="1198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60540"/>
            <a:ext cx="1823578" cy="1198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1296144" cy="843190"/>
          </a:xfrm>
          <a:prstGeom prst="rect">
            <a:avLst/>
          </a:prstGeom>
        </p:spPr>
      </p:pic>
      <p:pic>
        <p:nvPicPr>
          <p:cNvPr id="14" name="Picture 8" descr="turow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5560544"/>
            <a:ext cx="1797469" cy="1198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jnice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93" y="3171894"/>
            <a:ext cx="2183571" cy="1638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669875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Rozvojová strategie a program Leader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2005-6: Šance pro Frýdlantsko</a:t>
            </a:r>
          </a:p>
          <a:p>
            <a:pPr marL="0" indent="0">
              <a:buNone/>
            </a:pPr>
            <a:r>
              <a:rPr lang="cs-CZ" sz="2400" dirty="0" smtClean="0"/>
              <a:t>podpora zemědělství, péče o krajinu, střední školství</a:t>
            </a:r>
          </a:p>
          <a:p>
            <a:pPr marL="0" indent="0">
              <a:buNone/>
            </a:pPr>
            <a:r>
              <a:rPr lang="cs-CZ" b="1" dirty="0" smtClean="0"/>
              <a:t>2007-13: Strategie programu Leader </a:t>
            </a:r>
            <a:r>
              <a:rPr lang="cs-CZ" b="1" dirty="0" err="1" smtClean="0"/>
              <a:t>MASiF</a:t>
            </a:r>
            <a:endParaRPr lang="cs-CZ" b="1" dirty="0" smtClean="0"/>
          </a:p>
          <a:p>
            <a:pPr marL="0" indent="0">
              <a:buNone/>
            </a:pPr>
            <a:r>
              <a:rPr lang="cs-CZ" sz="2400" dirty="0" smtClean="0"/>
              <a:t>Zaměření rozvojové strategie:</a:t>
            </a:r>
          </a:p>
          <a:p>
            <a:r>
              <a:rPr lang="cs-CZ" sz="2400" dirty="0" smtClean="0"/>
              <a:t>Podpora podnikání, vzniku pracovních příležitostí</a:t>
            </a:r>
          </a:p>
          <a:p>
            <a:r>
              <a:rPr lang="cs-CZ" sz="2400" dirty="0" smtClean="0"/>
              <a:t>Péče o přírodní a kulturní dědictví</a:t>
            </a:r>
          </a:p>
          <a:p>
            <a:r>
              <a:rPr lang="cs-CZ" sz="2400" dirty="0" smtClean="0"/>
              <a:t>Kvalita života v obcích (infrastruktura pro sport, volnočasové aktivity dětí a mládeže apod.)</a:t>
            </a:r>
          </a:p>
          <a:p>
            <a:endParaRPr lang="cs-CZ" sz="2400" dirty="0" smtClean="0"/>
          </a:p>
          <a:p>
            <a:endParaRPr lang="cs-CZ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="" xmlns:p14="http://schemas.microsoft.com/office/powerpoint/2010/main" val="1374619957"/>
              </p:ext>
            </p:extLst>
          </p:nvPr>
        </p:nvGraphicFramePr>
        <p:xfrm>
          <a:off x="1932560" y="4899570"/>
          <a:ext cx="7234510" cy="159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08518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638424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Další činnosti a projekty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7332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b="1" dirty="0" smtClean="0"/>
              <a:t>2005-07: spolupráce s Poradenským centrem pro venkov</a:t>
            </a:r>
          </a:p>
          <a:p>
            <a:r>
              <a:rPr lang="cs-CZ" sz="2400" dirty="0" smtClean="0"/>
              <a:t>ekoporadenství, pořádání místních trhů (Slavnosti sýra)</a:t>
            </a:r>
          </a:p>
          <a:p>
            <a:r>
              <a:rPr lang="cs-CZ" sz="2400" i="1" dirty="0" smtClean="0"/>
              <a:t>Podpora: </a:t>
            </a:r>
            <a:r>
              <a:rPr lang="cs-CZ" sz="2400" dirty="0" smtClean="0"/>
              <a:t>Liberecký kraj, cca 250 tis. Kč, jiné – cca 500 tis.</a:t>
            </a:r>
          </a:p>
          <a:p>
            <a:pPr marL="0" indent="0">
              <a:buNone/>
            </a:pPr>
            <a:r>
              <a:rPr lang="cs-CZ" sz="2400" b="1" dirty="0" smtClean="0"/>
              <a:t>2008 – 2012: spolupráce s dalšími MAS</a:t>
            </a:r>
          </a:p>
          <a:p>
            <a:r>
              <a:rPr lang="cs-CZ" sz="2400" dirty="0" smtClean="0"/>
              <a:t>Péče o drobné památky</a:t>
            </a:r>
          </a:p>
          <a:p>
            <a:r>
              <a:rPr lang="cs-CZ" sz="2400" dirty="0" smtClean="0"/>
              <a:t>Vznik a marketing značky místní produkce</a:t>
            </a:r>
          </a:p>
          <a:p>
            <a:r>
              <a:rPr lang="cs-CZ" sz="2400" dirty="0" smtClean="0"/>
              <a:t>Vznik a podpora sítě místních muzeí</a:t>
            </a:r>
          </a:p>
          <a:p>
            <a:r>
              <a:rPr lang="cs-CZ" sz="2400" i="1" dirty="0" smtClean="0"/>
              <a:t>Podpora: </a:t>
            </a:r>
            <a:r>
              <a:rPr lang="cs-CZ" sz="2400" dirty="0" smtClean="0"/>
              <a:t>PRV IV.2, cca 2,5 mil. Kč</a:t>
            </a:r>
          </a:p>
          <a:p>
            <a:pPr marL="0" indent="0">
              <a:buNone/>
            </a:pPr>
            <a:r>
              <a:rPr lang="cs-CZ" sz="2400" b="1" dirty="0" smtClean="0"/>
              <a:t>2010-2012: koordinace značení místní produkce</a:t>
            </a:r>
          </a:p>
          <a:p>
            <a:r>
              <a:rPr lang="cs-CZ" sz="2400" dirty="0" smtClean="0"/>
              <a:t>Každoroční certifikace, vydávání propagačních materiálů</a:t>
            </a:r>
          </a:p>
          <a:p>
            <a:r>
              <a:rPr lang="cs-CZ" sz="2400" dirty="0" smtClean="0"/>
              <a:t>Pořádání farmářských trhů ve </a:t>
            </a:r>
            <a:r>
              <a:rPr lang="cs-CZ" sz="2400" dirty="0" err="1" smtClean="0"/>
              <a:t>Frýdlantě</a:t>
            </a:r>
            <a:endParaRPr lang="cs-CZ" sz="2400" dirty="0" smtClean="0"/>
          </a:p>
          <a:p>
            <a:r>
              <a:rPr lang="cs-CZ" sz="2400" i="1" dirty="0" smtClean="0"/>
              <a:t>Podpora:</a:t>
            </a:r>
            <a:r>
              <a:rPr lang="cs-CZ" sz="2400" dirty="0" smtClean="0"/>
              <a:t> Liberecký kraj, cca 400 tis. Kč</a:t>
            </a:r>
          </a:p>
          <a:p>
            <a:pPr marL="0" indent="0">
              <a:buNone/>
            </a:pPr>
            <a:r>
              <a:rPr lang="cs-CZ" sz="2400" b="1" dirty="0" smtClean="0"/>
              <a:t>2012-2015: vzdělávání pro řemeslníky – podstávkové domy</a:t>
            </a:r>
          </a:p>
          <a:p>
            <a:r>
              <a:rPr lang="cs-CZ" sz="2400" dirty="0" smtClean="0"/>
              <a:t>Spolupráce s </a:t>
            </a:r>
            <a:r>
              <a:rPr lang="cs-CZ" sz="2400" dirty="0" err="1" smtClean="0"/>
              <a:t>o.s</a:t>
            </a:r>
            <a:r>
              <a:rPr lang="cs-CZ" sz="2400" dirty="0" smtClean="0"/>
              <a:t>. Frýdlantsko (koordinátor projektu)</a:t>
            </a:r>
          </a:p>
          <a:p>
            <a:r>
              <a:rPr lang="cs-CZ" sz="2400" i="1" dirty="0" smtClean="0"/>
              <a:t>Podpora:</a:t>
            </a:r>
            <a:r>
              <a:rPr lang="cs-CZ" sz="2400" dirty="0" smtClean="0"/>
              <a:t> OPVK, cca 800.000 Kč</a:t>
            </a:r>
          </a:p>
          <a:p>
            <a:endParaRPr lang="cs-CZ" sz="24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32" y="4149080"/>
            <a:ext cx="1584176" cy="1067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9" y="2265762"/>
            <a:ext cx="2285532" cy="1714149"/>
          </a:xfrm>
          <a:prstGeom prst="rect">
            <a:avLst/>
          </a:prstGeom>
        </p:spPr>
      </p:pic>
      <p:pic>
        <p:nvPicPr>
          <p:cNvPr id="6" name="Picture 4" descr="Trasy4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21" y="5445224"/>
            <a:ext cx="1703430" cy="1152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107253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MAS Podještědí o.s.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2275" y="1484313"/>
            <a:ext cx="53641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5805488"/>
            <a:ext cx="1533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0825" y="5876925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84438" y="5876925"/>
            <a:ext cx="695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48488" y="5876925"/>
            <a:ext cx="1914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2275" y="796925"/>
            <a:ext cx="6119813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ovéPole 2"/>
          <p:cNvSpPr txBox="1">
            <a:spLocks noChangeArrowheads="1"/>
          </p:cNvSpPr>
          <p:nvPr/>
        </p:nvSpPr>
        <p:spPr bwMode="auto">
          <a:xfrm>
            <a:off x="1619250" y="260350"/>
            <a:ext cx="597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alibri" pitchFamily="34" charset="0"/>
              </a:rPr>
              <a:t>Mapa územní působnosti MAS Podještědí o.s.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>Struktura MAS Podještědí</a:t>
            </a:r>
          </a:p>
        </p:txBody>
      </p:sp>
      <p:pic>
        <p:nvPicPr>
          <p:cNvPr id="4099" name="Picture 2" descr="C:\Users\Ing. Tvrzníková\Desktop\MA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213" y="1136650"/>
            <a:ext cx="781050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Hlavní priority a cíle MAS Podještědí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i="1" u="sng" cap="small" dirty="0" smtClean="0">
                <a:solidFill>
                  <a:srgbClr val="FF0000"/>
                </a:solidFill>
              </a:rPr>
              <a:t>    Zachování přírodního a kulturního dědictví, venkovské architektury, rozvoj a vybavenosti a infrastruktury v souladu s podmínkami růstu a kvality života na venkově</a:t>
            </a:r>
            <a:endParaRPr lang="cs-CZ" b="1" u="sng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Kvalitní občanské vybavení a služby v obcích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Zlepšená kvalita života na venkově, udržovaná kulturní krajina, posílená a udržitelná společenská funkce lesa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Obnova a zachování kulturního dědictví v regionu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cs-CZ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Hlavní priority a cíle MAS Podještědí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i="1" cap="small" dirty="0" smtClean="0"/>
              <a:t>    </a:t>
            </a:r>
            <a:r>
              <a:rPr lang="cs-CZ" b="1" i="1" u="sng" cap="small" dirty="0" smtClean="0">
                <a:solidFill>
                  <a:srgbClr val="FF0000"/>
                </a:solidFill>
              </a:rPr>
              <a:t>Zvýšení atraktivity území podještědí v souladu s principy trvale udržitelného rozvoje pro ekonomické aktivity modernizací, diverzifikací, růstem kvality a tvorbou pracovních příležitostí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Moderní, výkonné, efektivní a konkurence schopné zemědělství, potravinářství a lesní hospodářství 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Různorodost venkovské ekonomiky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b="1" i="1" cap="small" dirty="0" smtClean="0"/>
              <a:t>Atraktivní cestovní destinace pod Ještědem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cs-CZ" b="1" i="1" cap="small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cs-CZ" dirty="0" smtClean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Obecně prospěšná společnost pro Český ráj</a:t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7560840" cy="1368152"/>
          </a:xfrm>
        </p:spPr>
        <p:txBody>
          <a:bodyPr>
            <a:normAutofit/>
          </a:bodyPr>
          <a:lstStyle/>
          <a:p>
            <a:endParaRPr lang="cs-CZ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 descr="logo+MAS+%C8r%E1j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47864" y="3501008"/>
            <a:ext cx="2232000" cy="157941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 descr="MAS Lbc kraje_2012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91680" y="1055887"/>
            <a:ext cx="6945280" cy="5802113"/>
          </a:xfrm>
        </p:spPr>
      </p:pic>
      <p:pic>
        <p:nvPicPr>
          <p:cNvPr id="7" name="Obrázek 6" descr="logo-KSMAS-liberec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1560" y="692696"/>
            <a:ext cx="2964010" cy="136815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Území Obecně prospěšné </a:t>
            </a:r>
            <a:br>
              <a:rPr lang="cs-CZ" sz="3200" b="1" dirty="0" smtClean="0"/>
            </a:br>
            <a:r>
              <a:rPr lang="cs-CZ" sz="3200" b="1" dirty="0" smtClean="0"/>
              <a:t>společnosti pro Český ráj </a:t>
            </a:r>
            <a:endParaRPr lang="cs-CZ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1700808"/>
            <a:ext cx="639581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logo+MAS+%C8r%E1j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732240" y="116632"/>
            <a:ext cx="2232000" cy="157941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Priority rozvojové strategie a</a:t>
            </a:r>
            <a:br>
              <a:rPr lang="pl-PL" b="1" dirty="0" smtClean="0"/>
            </a:br>
            <a:r>
              <a:rPr lang="pl-PL" b="1" dirty="0" smtClean="0"/>
              <a:t> podpory projektů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800" b="1" dirty="0" smtClean="0">
                <a:latin typeface="+mj-lt"/>
              </a:rPr>
              <a:t>Strategický plán Leader </a:t>
            </a:r>
            <a:r>
              <a:rPr lang="cs-CZ" sz="2800" dirty="0" smtClean="0">
                <a:latin typeface="+mj-lt"/>
              </a:rPr>
              <a:t>s názvem </a:t>
            </a:r>
            <a:r>
              <a:rPr lang="cs-CZ" sz="2800" b="1" dirty="0" smtClean="0">
                <a:latin typeface="+mj-lt"/>
              </a:rPr>
              <a:t>„Živý a prosperující Český ráj a Střední Pojizeří“ </a:t>
            </a:r>
            <a:r>
              <a:rPr lang="cs-CZ" sz="2800" dirty="0" smtClean="0">
                <a:latin typeface="+mj-lt"/>
              </a:rPr>
              <a:t>definoval 2 priority:</a:t>
            </a:r>
          </a:p>
          <a:p>
            <a:r>
              <a:rPr lang="cs-CZ" sz="2800" dirty="0" smtClean="0"/>
              <a:t> </a:t>
            </a:r>
            <a:r>
              <a:rPr lang="cs-CZ" sz="2800" b="1" dirty="0" smtClean="0">
                <a:solidFill>
                  <a:srgbClr val="FF0000"/>
                </a:solidFill>
              </a:rPr>
              <a:t>Priorita I: Podnikatelské aktivity vycházející z místních podmínek</a:t>
            </a:r>
          </a:p>
          <a:p>
            <a:pPr>
              <a:buNone/>
            </a:pPr>
            <a:r>
              <a:rPr lang="cs-CZ" sz="2800" dirty="0" smtClean="0"/>
              <a:t>kterou naplňujeme prostřednictvím:</a:t>
            </a:r>
          </a:p>
          <a:p>
            <a:pPr>
              <a:buNone/>
            </a:pPr>
            <a:r>
              <a:rPr lang="cs-CZ" sz="2800" dirty="0" smtClean="0"/>
              <a:t>Opatření 1):	Modernizace zemědělských podniků</a:t>
            </a:r>
          </a:p>
          <a:p>
            <a:pPr>
              <a:buNone/>
            </a:pPr>
            <a:r>
              <a:rPr lang="cs-CZ" sz="2800" dirty="0" smtClean="0"/>
              <a:t>Opatření 2):	Rozvoj podniků			</a:t>
            </a:r>
          </a:p>
          <a:p>
            <a:pPr>
              <a:buNone/>
            </a:pPr>
            <a:r>
              <a:rPr lang="cs-CZ" sz="2800" dirty="0" smtClean="0"/>
              <a:t>Opatření 3):	Přidávání hodnoty zemědělským a potravinářským produktům </a:t>
            </a:r>
          </a:p>
          <a:p>
            <a:pPr>
              <a:buNone/>
            </a:pPr>
            <a:r>
              <a:rPr lang="cs-CZ" sz="2800" dirty="0" smtClean="0"/>
              <a:t>Opatření 4):	Cestovní ruch</a:t>
            </a:r>
            <a:r>
              <a:rPr lang="cs-CZ" sz="2800" b="1" dirty="0" smtClean="0"/>
              <a:t>	</a:t>
            </a:r>
            <a:endParaRPr lang="cs-CZ" sz="2800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logo+MAS+%C8r%E1j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32240" y="0"/>
            <a:ext cx="2232000" cy="157941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>Priority rozvojové strategie a</a:t>
            </a:r>
            <a:br>
              <a:rPr lang="pl-PL" b="1" dirty="0" smtClean="0"/>
            </a:br>
            <a:r>
              <a:rPr lang="pl-PL" b="1" dirty="0" smtClean="0"/>
              <a:t> podpory projektů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 </a:t>
            </a:r>
          </a:p>
          <a:p>
            <a:pPr>
              <a:buNone/>
            </a:pPr>
            <a:r>
              <a:rPr lang="cs-CZ" b="1" dirty="0" smtClean="0">
                <a:solidFill>
                  <a:srgbClr val="FF0000"/>
                </a:solidFill>
              </a:rPr>
              <a:t>Priorita II:     Atraktivní území</a:t>
            </a:r>
            <a:endParaRPr lang="cs-CZ" b="1" dirty="0" smtClean="0"/>
          </a:p>
          <a:p>
            <a:pPr>
              <a:buNone/>
            </a:pPr>
            <a:r>
              <a:rPr lang="cs-CZ" dirty="0" smtClean="0"/>
              <a:t>kterou naplňujeme prostřednictvím:</a:t>
            </a:r>
          </a:p>
          <a:p>
            <a:r>
              <a:rPr lang="cs-CZ" dirty="0" smtClean="0"/>
              <a:t>Opatření 1):	Vesnice</a:t>
            </a:r>
          </a:p>
          <a:p>
            <a:r>
              <a:rPr lang="cs-CZ" dirty="0" smtClean="0"/>
              <a:t>Opatření 2):	Krajina</a:t>
            </a:r>
          </a:p>
          <a:p>
            <a:r>
              <a:rPr lang="cs-CZ" dirty="0" smtClean="0"/>
              <a:t>Opatření 3):	Vzhled obce</a:t>
            </a:r>
          </a:p>
          <a:p>
            <a:r>
              <a:rPr lang="cs-CZ" dirty="0" smtClean="0"/>
              <a:t>Opatření 4):	Spolkový život</a:t>
            </a:r>
            <a:r>
              <a:rPr lang="cs-CZ" b="1" dirty="0" smtClean="0"/>
              <a:t>		</a:t>
            </a:r>
            <a:endParaRPr lang="cs-CZ" dirty="0"/>
          </a:p>
        </p:txBody>
      </p:sp>
      <p:pic>
        <p:nvPicPr>
          <p:cNvPr id="4" name="Obrázek 3" descr="logo+MAS+%C8r%E1j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32240" y="0"/>
            <a:ext cx="2232000" cy="157941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Vyhlašované podpory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b="1" dirty="0" smtClean="0"/>
              <a:t>V rámci realizace SPL jsou vyhlašovány následující </a:t>
            </a:r>
            <a:r>
              <a:rPr lang="cs-CZ" sz="2400" b="1" dirty="0" err="1" smtClean="0"/>
              <a:t>fiche</a:t>
            </a:r>
            <a:r>
              <a:rPr lang="cs-CZ" sz="2400" b="1" dirty="0" smtClean="0"/>
              <a:t>: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č.1 - Modernizace zemědělský podniků  - I.1.1.1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č.2 – Rozvoj ostatních podniků                 - III.1.2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č.3 – Lesy                                                         zrušena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č.4 – Cestovní ruch                                      - III.1.3.2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č.5 – Vesnice                                                 - III.2.1.2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č.6 – Krajina                                                  - III.2.2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č.7 – Vzhled obce                                         - III.2.1.1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č.8 – Spolkový život                                     - III.2.1.2</a:t>
            </a:r>
          </a:p>
          <a:p>
            <a:r>
              <a:rPr lang="cs-CZ" sz="2400" dirty="0" err="1" smtClean="0"/>
              <a:t>Fiche</a:t>
            </a:r>
            <a:r>
              <a:rPr lang="cs-CZ" sz="2400" dirty="0" smtClean="0"/>
              <a:t> č.9 – Zpracování zemědělských produktů   -I.1.3.1.</a:t>
            </a:r>
            <a:endParaRPr lang="cs-CZ" sz="2400" dirty="0"/>
          </a:p>
        </p:txBody>
      </p:sp>
      <p:pic>
        <p:nvPicPr>
          <p:cNvPr id="4" name="Obrázek 3" descr="logo+MAS+%C8r%E1j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04248" y="0"/>
            <a:ext cx="2232000" cy="1579419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smtClean="0"/>
              <a:t>Projekt mezinárodní spolupráce</a:t>
            </a:r>
            <a:br>
              <a:rPr lang="cs-CZ" sz="3200" b="1" i="1" dirty="0" smtClean="0"/>
            </a:br>
            <a:r>
              <a:rPr lang="cs-CZ" sz="3200" b="1" i="1" dirty="0" smtClean="0"/>
              <a:t>G E O P A R K  -POZNÁNÍ, ROZVOJ, SJEDNOCENÍ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4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1556792"/>
            <a:ext cx="7158038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smtClean="0"/>
              <a:t>Projekt spolupráce</a:t>
            </a:r>
            <a:br>
              <a:rPr lang="cs-CZ" sz="3200" b="1" i="1" dirty="0" smtClean="0"/>
            </a:br>
            <a:r>
              <a:rPr lang="cs-CZ" sz="3200" b="1" i="1" dirty="0" smtClean="0"/>
              <a:t>G E O P A R K  -POZNÁNÍ, ROZVOJ, SJEDNOCENÍ</a:t>
            </a:r>
            <a:endParaRPr lang="cs-CZ" sz="3200" b="1" i="1" dirty="0"/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412776"/>
            <a:ext cx="1180407" cy="8395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Obrázek 3" descr="http://www.masbcr.cz/htm/img/masbc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2320" y="1700808"/>
            <a:ext cx="1214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6" descr="novéMASbarva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560" y="5733256"/>
            <a:ext cx="92868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7452320" y="5733256"/>
            <a:ext cx="794693" cy="673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3" name="TextovéPole 7"/>
          <p:cNvSpPr txBox="1">
            <a:spLocks noChangeArrowheads="1"/>
          </p:cNvSpPr>
          <p:nvPr/>
        </p:nvSpPr>
        <p:spPr bwMode="auto">
          <a:xfrm>
            <a:off x="1115616" y="1412776"/>
            <a:ext cx="72151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cs-CZ" sz="2400" dirty="0" smtClean="0">
              <a:solidFill>
                <a:schemeClr val="tx1"/>
              </a:solidFill>
            </a:endParaRPr>
          </a:p>
          <a:p>
            <a:pPr lvl="1"/>
            <a:endParaRPr lang="cs-CZ" sz="2400" dirty="0" smtClean="0"/>
          </a:p>
          <a:p>
            <a:pPr lvl="1"/>
            <a:r>
              <a:rPr lang="cs-CZ" sz="2400" b="1" dirty="0" smtClean="0">
                <a:solidFill>
                  <a:schemeClr val="tx1"/>
                </a:solidFill>
              </a:rPr>
              <a:t>Zaměření společného mezinárodního projektu:</a:t>
            </a:r>
          </a:p>
          <a:p>
            <a:pPr lvl="1"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</a:rPr>
              <a:t>K</a:t>
            </a:r>
            <a:r>
              <a:rPr lang="pt-BR" sz="2400" dirty="0">
                <a:solidFill>
                  <a:schemeClr val="tx1"/>
                </a:solidFill>
              </a:rPr>
              <a:t>onference </a:t>
            </a:r>
            <a:r>
              <a:rPr lang="cs-CZ" sz="2400" dirty="0">
                <a:solidFill>
                  <a:schemeClr val="tx1"/>
                </a:solidFill>
              </a:rPr>
              <a:t>a workshop v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dirty="0" smtClean="0">
                <a:solidFill>
                  <a:schemeClr val="tx1"/>
                </a:solidFill>
              </a:rPr>
              <a:t>Itálii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Konference  v Českém </a:t>
            </a:r>
            <a:r>
              <a:rPr lang="cs-CZ" sz="2400" dirty="0" smtClean="0">
                <a:solidFill>
                  <a:schemeClr val="tx1"/>
                </a:solidFill>
              </a:rPr>
              <a:t>ráji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Značení </a:t>
            </a:r>
            <a:r>
              <a:rPr lang="cs-CZ" sz="2400" dirty="0" smtClean="0">
                <a:solidFill>
                  <a:schemeClr val="tx1"/>
                </a:solidFill>
              </a:rPr>
              <a:t>tematických stezek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Vybudování informačního </a:t>
            </a:r>
            <a:r>
              <a:rPr lang="cs-CZ" sz="2400" dirty="0" smtClean="0">
                <a:solidFill>
                  <a:schemeClr val="tx1"/>
                </a:solidFill>
              </a:rPr>
              <a:t>systému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 err="1">
                <a:solidFill>
                  <a:schemeClr val="tx1"/>
                </a:solidFill>
              </a:rPr>
              <a:t>Geocaching</a:t>
            </a:r>
            <a:r>
              <a:rPr lang="cs-CZ" sz="2400" dirty="0">
                <a:solidFill>
                  <a:schemeClr val="tx1"/>
                </a:solidFill>
              </a:rPr>
              <a:t> v </a:t>
            </a:r>
            <a:r>
              <a:rPr lang="cs-CZ" sz="2400" dirty="0" err="1" smtClean="0">
                <a:solidFill>
                  <a:schemeClr val="tx1"/>
                </a:solidFill>
              </a:rPr>
              <a:t>Geoparku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Putovní </a:t>
            </a:r>
            <a:r>
              <a:rPr lang="cs-CZ" sz="2400" dirty="0" smtClean="0">
                <a:solidFill>
                  <a:schemeClr val="tx1"/>
                </a:solidFill>
              </a:rPr>
              <a:t>výstavy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Slavnosti </a:t>
            </a:r>
            <a:r>
              <a:rPr lang="cs-CZ" sz="2400" dirty="0" err="1" smtClean="0">
                <a:solidFill>
                  <a:schemeClr val="tx1"/>
                </a:solidFill>
              </a:rPr>
              <a:t>geoparku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cs-CZ" sz="2400" dirty="0">
                <a:solidFill>
                  <a:schemeClr val="tx1"/>
                </a:solidFill>
              </a:rPr>
              <a:t>Slavnosti </a:t>
            </a:r>
            <a:r>
              <a:rPr lang="cs-CZ" sz="2400" dirty="0" err="1">
                <a:solidFill>
                  <a:schemeClr val="tx1"/>
                </a:solidFill>
              </a:rPr>
              <a:t>geoparku</a:t>
            </a:r>
            <a:r>
              <a:rPr lang="cs-CZ" sz="2400" dirty="0">
                <a:solidFill>
                  <a:schemeClr val="tx1"/>
                </a:solidFill>
              </a:rPr>
              <a:t> v partnerském zahraničním regionu</a:t>
            </a:r>
          </a:p>
        </p:txBody>
      </p:sp>
      <p:pic>
        <p:nvPicPr>
          <p:cNvPr id="14" name="Obrázek 7" descr="DSC_374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696075" y="2626079"/>
            <a:ext cx="1692349" cy="252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i="1" dirty="0" smtClean="0"/>
              <a:t>Projekt spolupráce</a:t>
            </a:r>
            <a:br>
              <a:rPr lang="cs-CZ" sz="3200" b="1" i="1" dirty="0" smtClean="0"/>
            </a:br>
            <a:r>
              <a:rPr lang="cs-CZ" sz="3200" b="1" i="1" dirty="0" smtClean="0"/>
              <a:t>G E O P A R K  -POZNÁNÍ, ROZVOJ, SJEDNOCENÍ</a:t>
            </a:r>
            <a:endParaRPr lang="cs-CZ" sz="3200" b="1" dirty="0"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400" b="1" dirty="0" smtClean="0"/>
              <a:t>Společné cíle projektu:</a:t>
            </a:r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Setkávání řemeslníků obou regionů a  vzájemnému předávání „fortelů“</a:t>
            </a:r>
          </a:p>
          <a:p>
            <a:pPr lvl="1">
              <a:buFont typeface="Wingdings" pitchFamily="2" charset="2"/>
              <a:buChar char="Ø"/>
            </a:pPr>
            <a:endParaRPr lang="cs-CZ" sz="2400" dirty="0" smtClean="0"/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Vzájemném poznávání tradic</a:t>
            </a:r>
          </a:p>
          <a:p>
            <a:pPr lvl="1">
              <a:buFont typeface="Wingdings" pitchFamily="2" charset="2"/>
              <a:buChar char="Ø"/>
            </a:pPr>
            <a:endParaRPr lang="cs-CZ" sz="2400" dirty="0" smtClean="0"/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Předávání zkušeností při spolupráci  </a:t>
            </a:r>
          </a:p>
          <a:p>
            <a:pPr lvl="1">
              <a:buNone/>
            </a:pPr>
            <a:r>
              <a:rPr lang="cs-CZ" sz="2400" dirty="0" smtClean="0"/>
              <a:t>   regionů nad společnými projekty</a:t>
            </a:r>
          </a:p>
          <a:p>
            <a:pPr lvl="1">
              <a:buFont typeface="Wingdings" pitchFamily="2" charset="2"/>
              <a:buChar char="Ø"/>
            </a:pPr>
            <a:endParaRPr lang="cs-CZ" sz="2400" dirty="0" smtClean="0"/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Předávání zkušeností s vyhlášením </a:t>
            </a:r>
            <a:r>
              <a:rPr lang="cs-CZ" sz="2400" dirty="0" err="1" smtClean="0"/>
              <a:t>geoparku</a:t>
            </a:r>
            <a:r>
              <a:rPr lang="cs-CZ" sz="2400" dirty="0" smtClean="0"/>
              <a:t> a metodickém vedení značení turistických tras</a:t>
            </a:r>
          </a:p>
          <a:p>
            <a:pPr lvl="1">
              <a:buFont typeface="Wingdings" pitchFamily="2" charset="2"/>
              <a:buChar char="Ø"/>
            </a:pPr>
            <a:endParaRPr lang="cs-CZ" sz="2400" dirty="0" smtClean="0"/>
          </a:p>
          <a:p>
            <a:pPr lvl="1">
              <a:buFont typeface="Wingdings" pitchFamily="2" charset="2"/>
              <a:buChar char="Ø"/>
            </a:pPr>
            <a:r>
              <a:rPr lang="cs-CZ" sz="2400" dirty="0" smtClean="0"/>
              <a:t>Nalezení inovativního marketingového prostředku venkovské turistiky</a:t>
            </a:r>
          </a:p>
          <a:p>
            <a:pPr>
              <a:spcBef>
                <a:spcPts val="0"/>
              </a:spcBef>
              <a:buNone/>
            </a:pPr>
            <a:endParaRPr lang="cs-CZ" sz="2000" dirty="0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56792"/>
            <a:ext cx="908050" cy="642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Obrázek 6" descr="novéMASbarv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5661248"/>
            <a:ext cx="92868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3" descr="http://www.masbcr.cz/htm/img/masbcr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40352" y="1340768"/>
            <a:ext cx="121443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100392" y="5661248"/>
            <a:ext cx="679450" cy="673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Obrázek 10" descr="P806015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24128" y="2492896"/>
            <a:ext cx="239995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r" eaLnBrk="1" hangingPunct="1"/>
            <a:r>
              <a:rPr lang="cs-CZ" b="1" smtClean="0">
                <a:solidFill>
                  <a:srgbClr val="66FF66"/>
                </a:solidFill>
                <a:latin typeface="Arial" charset="0"/>
              </a:rPr>
              <a:t>M</a:t>
            </a:r>
            <a:r>
              <a:rPr lang="cs-CZ" b="1" smtClean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b="1" smtClean="0">
                <a:solidFill>
                  <a:schemeClr val="hlink"/>
                </a:solidFill>
                <a:latin typeface="Arial" charset="0"/>
              </a:rPr>
              <a:t>S</a:t>
            </a:r>
            <a:r>
              <a:rPr lang="cs-CZ" b="1" smtClean="0">
                <a:latin typeface="Arial" charset="0"/>
              </a:rPr>
              <a:t> Turnovsko o.s.</a:t>
            </a:r>
          </a:p>
        </p:txBody>
      </p:sp>
      <p:pic>
        <p:nvPicPr>
          <p:cNvPr id="5123" name="Picture 4" descr="ma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900113" y="260350"/>
            <a:ext cx="1123950" cy="895350"/>
          </a:xfrm>
        </p:spPr>
      </p:pic>
      <p:pic>
        <p:nvPicPr>
          <p:cNvPr id="5124" name="Obrázek 2"/>
          <p:cNvPicPr>
            <a:picLocks noGrp="1" noChangeAspect="1"/>
          </p:cNvPicPr>
          <p:nvPr>
            <p:ph sz="quarter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276600" y="1412875"/>
            <a:ext cx="5353050" cy="3649663"/>
          </a:xfrm>
          <a:noFill/>
        </p:spPr>
      </p:pic>
      <p:pic>
        <p:nvPicPr>
          <p:cNvPr id="5125" name="Picture 10" descr="P20701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292725" y="4724400"/>
            <a:ext cx="1349375" cy="1798638"/>
          </a:xfrm>
          <a:noFill/>
        </p:spPr>
      </p:pic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323850" y="1196975"/>
            <a:ext cx="79200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cs-CZ" sz="2400"/>
              <a:t>Vznik:</a:t>
            </a:r>
            <a:r>
              <a:rPr lang="cs-CZ" sz="2400" b="1"/>
              <a:t> říjen 2005</a:t>
            </a:r>
          </a:p>
          <a:p>
            <a:pPr eaLnBrk="1" hangingPunct="1"/>
            <a:r>
              <a:rPr lang="cs-CZ" sz="2400"/>
              <a:t>Území:</a:t>
            </a:r>
            <a:r>
              <a:rPr lang="cs-CZ" sz="2400" b="1"/>
              <a:t> 25 obcí mikroregionu Jizera </a:t>
            </a:r>
          </a:p>
          <a:p>
            <a:pPr eaLnBrk="1" hangingPunct="1"/>
            <a:r>
              <a:rPr lang="cs-CZ" sz="2400" b="1"/>
              <a:t>a Podkozákovsko, obec Radostná pod Kozákovem</a:t>
            </a:r>
          </a:p>
          <a:p>
            <a:pPr eaLnBrk="1" hangingPunct="1"/>
            <a:r>
              <a:rPr lang="cs-CZ" sz="2400"/>
              <a:t>14,04 ha</a:t>
            </a:r>
          </a:p>
          <a:p>
            <a:pPr eaLnBrk="1" hangingPunct="1"/>
            <a:r>
              <a:rPr lang="cs-CZ" sz="2400"/>
              <a:t>13,7 tis. obyvatel</a:t>
            </a:r>
          </a:p>
          <a:p>
            <a:pPr eaLnBrk="1" hangingPunct="1"/>
            <a:r>
              <a:rPr lang="cs-CZ" sz="2400" b="1"/>
              <a:t>Organizace: </a:t>
            </a:r>
            <a:r>
              <a:rPr lang="cs-CZ" sz="2000"/>
              <a:t>Občanské sdružení</a:t>
            </a:r>
          </a:p>
          <a:p>
            <a:pPr eaLnBrk="1" hangingPunct="1"/>
            <a:r>
              <a:rPr lang="cs-CZ" sz="2400"/>
              <a:t>36 členů (24 soukromý sektor, </a:t>
            </a:r>
          </a:p>
          <a:p>
            <a:pPr eaLnBrk="1" hangingPunct="1"/>
            <a:r>
              <a:rPr lang="cs-CZ" sz="2400"/>
              <a:t>12 veřejný sektor, vše FO)</a:t>
            </a:r>
          </a:p>
          <a:p>
            <a:pPr eaLnBrk="1" hangingPunct="1"/>
            <a:r>
              <a:rPr lang="cs-CZ" sz="2400"/>
              <a:t>Rada (5 členů), kontrolní výbor (3), </a:t>
            </a:r>
          </a:p>
          <a:p>
            <a:pPr eaLnBrk="1" hangingPunct="1"/>
            <a:r>
              <a:rPr lang="cs-CZ" sz="2400"/>
              <a:t>výběrová komise (3)</a:t>
            </a:r>
          </a:p>
        </p:txBody>
      </p:sp>
      <p:pic>
        <p:nvPicPr>
          <p:cNvPr id="5127" name="Picture 12" descr="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539750" y="5157788"/>
            <a:ext cx="1917700" cy="1438275"/>
          </a:xfrm>
          <a:noFill/>
        </p:spPr>
      </p:pic>
      <p:pic>
        <p:nvPicPr>
          <p:cNvPr id="5128" name="Picture 14" descr="Frýsštejn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19925" y="4724400"/>
            <a:ext cx="1349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5" descr="hrad Frýdštejn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700338" y="5084763"/>
            <a:ext cx="2159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smtClean="0">
                <a:latin typeface="Arial" charset="0"/>
              </a:rPr>
              <a:t>Patří mezi </a:t>
            </a:r>
            <a:r>
              <a:rPr lang="cs-CZ" sz="4000" b="1" smtClean="0">
                <a:latin typeface="Arial" charset="0"/>
              </a:rPr>
              <a:t>nepodpořené </a:t>
            </a:r>
            <a:br>
              <a:rPr lang="cs-CZ" sz="4000" b="1" smtClean="0">
                <a:latin typeface="Arial" charset="0"/>
              </a:rPr>
            </a:br>
            <a:r>
              <a:rPr lang="cs-CZ" sz="4000" smtClean="0">
                <a:latin typeface="Arial" charset="0"/>
              </a:rPr>
              <a:t>MAS v programu LEADER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02588" cy="4276725"/>
          </a:xfrm>
        </p:spPr>
        <p:txBody>
          <a:bodyPr/>
          <a:lstStyle/>
          <a:p>
            <a:pPr eaLnBrk="1" hangingPunct="1"/>
            <a:r>
              <a:rPr lang="cs-CZ" sz="2000" smtClean="0">
                <a:latin typeface="Arial" charset="0"/>
              </a:rPr>
              <a:t>Využívá dotací kraje, PRV a LEADER Spolupráce.</a:t>
            </a:r>
          </a:p>
          <a:p>
            <a:pPr eaLnBrk="1" hangingPunct="1"/>
            <a:r>
              <a:rPr lang="cs-CZ" sz="2000" smtClean="0">
                <a:latin typeface="Arial" charset="0"/>
              </a:rPr>
              <a:t>Podle finančních možností podporuje drobné projekty v území ať již podporou zájmových sdružení, obcí  nebo podnikatelů a to formou příspěvku na pořádání soutěží, kurzů, závodů apod.</a:t>
            </a:r>
          </a:p>
          <a:p>
            <a:pPr eaLnBrk="1" hangingPunct="1"/>
            <a:r>
              <a:rPr lang="cs-CZ" sz="2000" smtClean="0">
                <a:latin typeface="Arial" charset="0"/>
              </a:rPr>
              <a:t>pro žáky základních škol pořádá výtvarnou soutěž s místní tematikou, ze které vyšlo  i logo MAS Turnovsko.</a:t>
            </a:r>
          </a:p>
          <a:p>
            <a:pPr eaLnBrk="1" hangingPunct="1"/>
            <a:r>
              <a:rPr lang="cs-CZ" sz="2000" smtClean="0">
                <a:latin typeface="Arial" charset="0"/>
              </a:rPr>
              <a:t>spolu s partnery realizovala několik  projektů spolupráce LEADER. Klíčovým partnerem je pro nás LAG Podralsko, se kterým jsme realizovali tři projekty.</a:t>
            </a:r>
          </a:p>
        </p:txBody>
      </p:sp>
      <p:pic>
        <p:nvPicPr>
          <p:cNvPr id="6148" name="Picture 4" descr="P100065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6011863" y="4797425"/>
            <a:ext cx="2692400" cy="1798638"/>
          </a:xfrm>
          <a:noFill/>
        </p:spPr>
      </p:pic>
      <p:pic>
        <p:nvPicPr>
          <p:cNvPr id="6149" name="Picture 6" descr="Kopie - současný pohled na Kobyl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276600" y="4797425"/>
            <a:ext cx="2511425" cy="1800225"/>
          </a:xfrm>
          <a:noFill/>
        </p:spPr>
      </p:pic>
      <p:pic>
        <p:nvPicPr>
          <p:cNvPr id="6150" name="Picture 8" descr="P101049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4213" y="47974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 descr="mas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0825" y="333375"/>
            <a:ext cx="11239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type="body" sz="half" idx="1"/>
          </p:nvPr>
        </p:nvSpPr>
        <p:spPr>
          <a:xfrm>
            <a:off x="0" y="260350"/>
            <a:ext cx="9144000" cy="659765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100" b="1" smtClean="0">
                <a:latin typeface="Arial" charset="0"/>
              </a:rPr>
              <a:t>Pestrý život na Turnovsku – dotace LEADER ČR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>
                <a:latin typeface="Arial" charset="0"/>
              </a:rPr>
              <a:t>Projekt byl zaměřen na nákup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vybavení pro zemědělce, podnikatele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 zemědělství, obce a mikroregiony. </a:t>
            </a:r>
          </a:p>
          <a:p>
            <a:pPr eaLnBrk="1" hangingPunct="1">
              <a:lnSpc>
                <a:spcPct val="80000"/>
              </a:lnSpc>
            </a:pPr>
            <a:r>
              <a:rPr lang="cs-CZ" sz="1800" smtClean="0">
                <a:latin typeface="Arial" charset="0"/>
              </a:rPr>
              <a:t>Bylo podpořeno celkem 6 žadatelů částkou více jak 3.mil.Kč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cs-CZ" sz="3200" b="1" smtClean="0">
                <a:latin typeface="Arial" charset="0"/>
              </a:rPr>
              <a:t>			 </a:t>
            </a:r>
            <a:r>
              <a:rPr lang="cs-CZ" sz="2100" b="1" smtClean="0">
                <a:latin typeface="Arial" charset="0"/>
              </a:rPr>
              <a:t>U nás je taky hezky ! 1. a 2.etapa</a:t>
            </a:r>
            <a:endParaRPr lang="cs-CZ" sz="2100" smtClean="0">
              <a:latin typeface="Arial" charset="0"/>
            </a:endParaRPr>
          </a:p>
          <a:p>
            <a:pPr lvl="4" eaLnBrk="1" hangingPunct="1">
              <a:lnSpc>
                <a:spcPct val="80000"/>
              </a:lnSpc>
            </a:pPr>
            <a:r>
              <a:rPr lang="cs-CZ" sz="1800" smtClean="0">
                <a:latin typeface="Arial" charset="0"/>
              </a:rPr>
              <a:t>Projekt spolupráce s LAG Podralsko</a:t>
            </a:r>
            <a:r>
              <a:rPr lang="cs-CZ" smtClean="0">
                <a:latin typeface="Arial" charset="0"/>
              </a:rPr>
              <a:t> 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ve kterém byla na území MAS Turnovsko 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vybudována síť 7 výstavních zastavení, 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která je propojena s obdobnou sítí na straně LAG Podralsko.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Celkové náklady na oba projekty  3,7 mil.Kč</a:t>
            </a:r>
          </a:p>
          <a:p>
            <a:pPr eaLnBrk="1" hangingPunct="1">
              <a:lnSpc>
                <a:spcPct val="80000"/>
              </a:lnSpc>
            </a:pPr>
            <a:r>
              <a:rPr lang="cs-CZ" sz="2100" b="1" smtClean="0">
                <a:latin typeface="Arial" charset="0"/>
              </a:rPr>
              <a:t>1.naučná stezka Svijany</a:t>
            </a:r>
            <a:endParaRPr lang="cs-CZ" sz="21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smtClean="0">
                <a:latin typeface="Arial" charset="0"/>
              </a:rPr>
              <a:t>Projekt realizovaný v roce 2012 z PRV. Na území obce Svijany jsme postavili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naučnou stezku po památkách obce, její součástí je kanalizace, asfaltová cesta,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veřejné osvětlení, odpočinkové místo i veřejná zeleň. Pro realizaci projektu byla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využita PD zpracovaná Sdružením Český ráj - Greenways Jizera.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1800" smtClean="0">
                <a:latin typeface="Arial" charset="0"/>
              </a:rPr>
              <a:t>Celkové náklady 1,5 mil.Kč</a:t>
            </a:r>
          </a:p>
          <a:p>
            <a:pPr eaLnBrk="1" hangingPunct="1">
              <a:lnSpc>
                <a:spcPct val="80000"/>
              </a:lnSpc>
            </a:pPr>
            <a:r>
              <a:rPr lang="cs-CZ" sz="2100" b="1" smtClean="0">
                <a:latin typeface="Arial" charset="0"/>
              </a:rPr>
              <a:t>Živý venkov – tradice a současnost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>
                <a:latin typeface="Arial" charset="0"/>
              </a:rPr>
              <a:t>Projekt spolupráce čtyř MAS,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000" smtClean="0">
                <a:latin typeface="Arial" charset="0"/>
              </a:rPr>
              <a:t>kdy byly podpořeny tradiční kulturní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000" smtClean="0">
                <a:latin typeface="Arial" charset="0"/>
              </a:rPr>
              <a:t>a společenské akce v obcích. Celkové náklady 1,3 mi.Kč</a:t>
            </a:r>
          </a:p>
        </p:txBody>
      </p:sp>
      <p:pic>
        <p:nvPicPr>
          <p:cNvPr id="7171" name="Picture 7" descr="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288" y="1916113"/>
            <a:ext cx="1377950" cy="1033462"/>
          </a:xfrm>
        </p:spPr>
      </p:pic>
      <p:pic>
        <p:nvPicPr>
          <p:cNvPr id="7172" name="Picture 4" descr="PB210049"/>
          <p:cNvPicPr preferRelativeResize="0"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3800" y="620713"/>
            <a:ext cx="9588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PB210058"/>
          <p:cNvPicPr preferRelativeResize="0"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25" y="620713"/>
            <a:ext cx="9588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PB210033"/>
          <p:cNvPicPr preferRelativeResize="0"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96188" y="620713"/>
            <a:ext cx="9588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0" descr="P10100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6948488" y="1916113"/>
            <a:ext cx="1366837" cy="1025525"/>
          </a:xfrm>
        </p:spPr>
      </p:pic>
      <p:pic>
        <p:nvPicPr>
          <p:cNvPr id="7176" name="Picture 14" descr="P101023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92725" y="5013325"/>
            <a:ext cx="1584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5" descr="P83000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092950" y="4797425"/>
            <a:ext cx="160813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17410" name="Picture 2" descr="C:\Users\Jindra\Desktop\LAG území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57200" y="1836738"/>
            <a:ext cx="4038600" cy="4052887"/>
          </a:xfrm>
        </p:spPr>
      </p:pic>
      <p:sp>
        <p:nvSpPr>
          <p:cNvPr id="17411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Bělá pod Bezdězem, Bezděz,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Blatce, Bliževedly, Bohatice,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Brniště, Březovice, Čistá, Doksy, 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Dolní  Krupá, Dubá, Dubnice, 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Hamr na Jezeře, Holany, 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Horní Libchava, Horní Police, Chlum,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Jablonné v Podještědí,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Jestřebí, Kravaře, Kozly, Kvítkov, Luka,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 Mařenice, Mimoň,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Noviny pod Ralskem, Okna,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Osečná, Pertoltice pod Ralskem,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Plužná , Provodín, Ralsko, Rokyta,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Skalka u Doks,, Sosnová, 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Stráž pod Ralskem, Stružnice,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 Stvolínky, Tachov, Tuháň, Velenice,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 Velký Valtinov, Volfartice, Vrchovany,</a:t>
            </a:r>
          </a:p>
          <a:p>
            <a:pPr>
              <a:buFontTx/>
              <a:buNone/>
            </a:pPr>
            <a:r>
              <a:rPr lang="cs-CZ" sz="1600" b="1" smtClean="0">
                <a:latin typeface="Times New Roman" pitchFamily="18" charset="0"/>
                <a:cs typeface="Times New Roman" pitchFamily="18" charset="0"/>
              </a:rPr>
              <a:t> Zahrádky, Zákupy, Žandov, Ždírec</a:t>
            </a:r>
          </a:p>
          <a:p>
            <a:endParaRPr lang="cs-CZ" sz="160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857250" y="1428750"/>
            <a:ext cx="355758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Územní působnost LAG </a:t>
            </a:r>
            <a:r>
              <a:rPr lang="cs-CZ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Podralsko</a:t>
            </a:r>
            <a:endParaRPr lang="cs-CZ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3" name="Picture 2" descr="LAG Podralsko-www-2-JPG"/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144000" cy="721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ovéPole 16"/>
          <p:cNvSpPr txBox="1">
            <a:spLocks/>
          </p:cNvSpPr>
          <p:nvPr/>
        </p:nvSpPr>
        <p:spPr bwMode="auto">
          <a:xfrm>
            <a:off x="5072063" y="2643188"/>
            <a:ext cx="3779837" cy="339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6000" rIns="72000" bIns="36000">
            <a:spAutoFit/>
          </a:bodyPr>
          <a:lstStyle/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Počet obcí:      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53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Rozloha území: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1058 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km2</a:t>
            </a:r>
          </a:p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Počet obyvatel: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54 500 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Členská základna: </a:t>
            </a:r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51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Vznik: květen 2004 </a:t>
            </a:r>
            <a:br>
              <a:rPr lang="cs-CZ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  Účel: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celkový rozvoj regionu   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Podralsko, a to 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především na 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principech iniciativy  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              Evropské unie LEADER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17" name="Picture 9" descr="mapa území působnosti - nové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611560" y="2377391"/>
            <a:ext cx="4200105" cy="386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logo-KSMAS-liberec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580112" y="332656"/>
            <a:ext cx="3372683" cy="15567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5554960" cy="1143000"/>
          </a:xfrm>
        </p:spPr>
        <p:txBody>
          <a:bodyPr/>
          <a:lstStyle/>
          <a:p>
            <a:pPr algn="l"/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Finanční přínos MAS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323526" y="2636908"/>
          <a:ext cx="8589644" cy="3833008"/>
        </p:xfrm>
        <a:graphic>
          <a:graphicData uri="http://schemas.openxmlformats.org/drawingml/2006/table">
            <a:tbl>
              <a:tblPr/>
              <a:tblGrid>
                <a:gridCol w="253488"/>
                <a:gridCol w="1383323"/>
                <a:gridCol w="337985"/>
                <a:gridCol w="514220"/>
                <a:gridCol w="337985"/>
                <a:gridCol w="514220"/>
                <a:gridCol w="337985"/>
                <a:gridCol w="514220"/>
                <a:gridCol w="337985"/>
                <a:gridCol w="514220"/>
                <a:gridCol w="337985"/>
                <a:gridCol w="514220"/>
                <a:gridCol w="337985"/>
                <a:gridCol w="514220"/>
                <a:gridCol w="337985"/>
                <a:gridCol w="514220"/>
                <a:gridCol w="79668"/>
                <a:gridCol w="337985"/>
                <a:gridCol w="569745"/>
              </a:tblGrid>
              <a:tr h="16024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proj. spolupráce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CELKEM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161760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počet realizovaných projektů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alokováno Kč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4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PODPOŘENÉ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LAG Podralsko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8 450 871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12 417 866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12 191 390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10 130 654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7 666 186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8 219 098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6 940 530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66 016 595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"Přiďte pobejt!"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4 120 160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6 804 375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8 322 046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4 878 720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4 897 268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5 310 328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1 042 540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35 375 437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Brána do Českého ráje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1 180 192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1 060 482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1 685 161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1 337 630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1 334 921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720 875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7 319 261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003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Mikroregionu Frýdlantsko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6 704 936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9 003 190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9 945 455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6 448 870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6 241 728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6 874 364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1 766 324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46 984 867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Podještědí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959" marR="6959" marT="69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6 739 434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13 712 649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4 964 118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6 329 995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4 510 478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7 000 000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43 256 674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OPS pro Český ráj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3 622 169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2 728 645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3 852 000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573 600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7 373 728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880 200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19 030 342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902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4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NEPODPOŘENÉ</a:t>
                      </a:r>
                    </a:p>
                  </a:txBody>
                  <a:tcPr marL="6959" marR="6959" marT="695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Kozákov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Rozvoj Tanvaldska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Skleněný Nový Bor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918 000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918 000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60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MAS Turnovsko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3 079 738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1 347 300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4 922 189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9 349 227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4902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24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24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CELKEM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29 095 139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46 740 441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39 212 136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33 325 400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26 574 190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36 112 439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17 190 658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309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228 250 403</a:t>
                      </a:r>
                    </a:p>
                  </a:txBody>
                  <a:tcPr marL="6959" marR="6959" marT="69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LAG Podralsko-www-2-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502775" cy="683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Zástupný symbol pro obsah 4"/>
          <p:cNvGraphicFramePr>
            <a:graphicFrameLocks noChangeAspect="1"/>
          </p:cNvGraphicFramePr>
          <p:nvPr>
            <p:ph idx="1"/>
          </p:nvPr>
        </p:nvGraphicFramePr>
        <p:xfrm>
          <a:off x="0" y="2204864"/>
          <a:ext cx="8775596" cy="4144441"/>
        </p:xfrm>
        <a:graphic>
          <a:graphicData uri="http://schemas.openxmlformats.org/presentationml/2006/ole">
            <p:oleObj spid="_x0000_s1026" name="Acrobat Document" r:id="rId4" imgW="5668166" imgH="2676899" progId="AcroExch.Document.7">
              <p:embed/>
            </p:oleObj>
          </a:graphicData>
        </a:graphic>
      </p:graphicFrame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4" descr="LAG Podralsko-www-2-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F7094-CD32-427C-9A59-9E74E140423B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grpSp>
        <p:nvGrpSpPr>
          <p:cNvPr id="3" name="Skupina 15"/>
          <p:cNvGrpSpPr/>
          <p:nvPr/>
        </p:nvGrpSpPr>
        <p:grpSpPr>
          <a:xfrm>
            <a:off x="3203848" y="5013176"/>
            <a:ext cx="2343988" cy="1305436"/>
            <a:chOff x="683568" y="4293096"/>
            <a:chExt cx="2343988" cy="1305436"/>
          </a:xfrm>
        </p:grpSpPr>
        <p:sp>
          <p:nvSpPr>
            <p:cNvPr id="10" name="TextovéPole 9"/>
            <p:cNvSpPr txBox="1"/>
            <p:nvPr/>
          </p:nvSpPr>
          <p:spPr>
            <a:xfrm>
              <a:off x="683568" y="4293096"/>
              <a:ext cx="19947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>
                  <a:solidFill>
                    <a:srgbClr val="00B0F0"/>
                  </a:solidFill>
                </a:rPr>
                <a:t>Veřejná správa</a:t>
              </a:r>
              <a:endParaRPr lang="cs-CZ" sz="2000" b="1" dirty="0">
                <a:solidFill>
                  <a:srgbClr val="00B0F0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115616" y="4797152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b="1" dirty="0" smtClean="0">
                  <a:solidFill>
                    <a:srgbClr val="00CC00"/>
                  </a:solidFill>
                </a:rPr>
                <a:t>Neziskové </a:t>
              </a:r>
              <a:r>
                <a:rPr lang="cs-CZ" sz="1800" b="1" dirty="0" err="1" smtClean="0">
                  <a:solidFill>
                    <a:srgbClr val="00CC00"/>
                  </a:solidFill>
                </a:rPr>
                <a:t>org</a:t>
              </a:r>
              <a:r>
                <a:rPr lang="cs-CZ" sz="1800" b="1" dirty="0" smtClean="0">
                  <a:solidFill>
                    <a:srgbClr val="00CC00"/>
                  </a:solidFill>
                </a:rPr>
                <a:t>.</a:t>
              </a:r>
              <a:endParaRPr lang="cs-CZ" b="1" dirty="0">
                <a:solidFill>
                  <a:srgbClr val="00CC00"/>
                </a:solidFill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1547664" y="5229200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b="1" dirty="0" smtClean="0">
                  <a:solidFill>
                    <a:srgbClr val="FF0000"/>
                  </a:solidFill>
                </a:rPr>
                <a:t>Podnikatelé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183569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b="1" dirty="0"/>
          </a:p>
        </p:txBody>
      </p:sp>
      <p:grpSp>
        <p:nvGrpSpPr>
          <p:cNvPr id="5" name="Skupina 16"/>
          <p:cNvGrpSpPr/>
          <p:nvPr/>
        </p:nvGrpSpPr>
        <p:grpSpPr>
          <a:xfrm>
            <a:off x="5076056" y="4293096"/>
            <a:ext cx="3654152" cy="2310988"/>
            <a:chOff x="3019761" y="3368428"/>
            <a:chExt cx="5886400" cy="3512359"/>
          </a:xfrm>
        </p:grpSpPr>
        <p:graphicFrame>
          <p:nvGraphicFramePr>
            <p:cNvPr id="9" name="Graf 8"/>
            <p:cNvGraphicFramePr/>
            <p:nvPr/>
          </p:nvGraphicFramePr>
          <p:xfrm>
            <a:off x="3019761" y="3368428"/>
            <a:ext cx="5886400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ovéPole 13"/>
            <p:cNvSpPr txBox="1"/>
            <p:nvPr/>
          </p:nvSpPr>
          <p:spPr>
            <a:xfrm>
              <a:off x="8123596" y="5666700"/>
              <a:ext cx="63991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2008</a:t>
              </a:r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991697" y="6542232"/>
              <a:ext cx="63991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2012</a:t>
              </a:r>
              <a:endParaRPr lang="cs-CZ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179512" y="1772816"/>
            <a:ext cx="8748464" cy="4848200"/>
            <a:chOff x="179512" y="1772816"/>
            <a:chExt cx="8748464" cy="4848200"/>
          </a:xfrm>
        </p:grpSpPr>
        <p:pic>
          <p:nvPicPr>
            <p:cNvPr id="18" name="Obrázek 17" descr="P_Straz_HristeLutra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6300192" y="2132856"/>
              <a:ext cx="2627784" cy="1970838"/>
            </a:xfrm>
            <a:prstGeom prst="rect">
              <a:avLst/>
            </a:prstGeom>
          </p:spPr>
        </p:pic>
        <p:pic>
          <p:nvPicPr>
            <p:cNvPr id="16" name="Obrázek 15" descr="P1050109.JP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691680" y="2060848"/>
              <a:ext cx="2484276" cy="1656184"/>
            </a:xfrm>
            <a:prstGeom prst="rect">
              <a:avLst/>
            </a:prstGeom>
          </p:spPr>
        </p:pic>
        <p:pic>
          <p:nvPicPr>
            <p:cNvPr id="17" name="Obrázek 16" descr="Okna - škola.JP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3995936" y="1772816"/>
              <a:ext cx="2304256" cy="1728192"/>
            </a:xfrm>
            <a:prstGeom prst="rect">
              <a:avLst/>
            </a:prstGeom>
          </p:spPr>
        </p:pic>
        <p:pic>
          <p:nvPicPr>
            <p:cNvPr id="19" name="Obrázek 18" descr="P1030835.JP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39552" y="4941168"/>
              <a:ext cx="2519772" cy="1679848"/>
            </a:xfrm>
            <a:prstGeom prst="rect">
              <a:avLst/>
            </a:prstGeom>
          </p:spPr>
        </p:pic>
        <p:pic>
          <p:nvPicPr>
            <p:cNvPr id="20" name="Picture 9" descr="054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79512" y="2564904"/>
              <a:ext cx="1647733" cy="215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ovéPole 20"/>
          <p:cNvSpPr txBox="1"/>
          <p:nvPr/>
        </p:nvSpPr>
        <p:spPr>
          <a:xfrm>
            <a:off x="2411760" y="3933056"/>
            <a:ext cx="3497304" cy="46166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Počty podaných projektů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AG Podralsko-www-2-JPG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WordArt 4"/>
          <p:cNvSpPr>
            <a:spLocks noChangeArrowheads="1" noChangeShapeType="1" noTextEdit="1"/>
          </p:cNvSpPr>
          <p:nvPr/>
        </p:nvSpPr>
        <p:spPr bwMode="auto">
          <a:xfrm>
            <a:off x="2268538" y="2852738"/>
            <a:ext cx="6119812" cy="13684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cs-CZ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8080"/>
              </a:solidFill>
              <a:latin typeface="Impac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1916832"/>
            <a:ext cx="638417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cs-CZ" sz="3600" b="1" dirty="0">
                <a:ln w="11430">
                  <a:solidFill>
                    <a:srgbClr val="477958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Realizace projektů </a:t>
            </a:r>
            <a:r>
              <a:rPr lang="cs-CZ" sz="3600" b="1" dirty="0" smtClean="0">
                <a:ln w="11430">
                  <a:solidFill>
                    <a:srgbClr val="477958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spolupráce</a:t>
            </a:r>
            <a:endParaRPr lang="cs-CZ" sz="3600" b="1" dirty="0">
              <a:ln w="11430">
                <a:solidFill>
                  <a:srgbClr val="477958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9387-88E6-4C5D-B9D3-91645915209C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grpSp>
        <p:nvGrpSpPr>
          <p:cNvPr id="2" name="Skupina 12"/>
          <p:cNvGrpSpPr/>
          <p:nvPr/>
        </p:nvGrpSpPr>
        <p:grpSpPr>
          <a:xfrm>
            <a:off x="395536" y="2564904"/>
            <a:ext cx="2976331" cy="1588977"/>
            <a:chOff x="395536" y="2564904"/>
            <a:chExt cx="2976331" cy="1588977"/>
          </a:xfrm>
        </p:grpSpPr>
        <p:pic>
          <p:nvPicPr>
            <p:cNvPr id="7" name="Obrázek 6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475656" y="2564904"/>
              <a:ext cx="864096" cy="7730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45410" name="Picture 2" descr="G:\Nový objekt - Aktovka\Podralsko\LAG Podralsko-logo-JPG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95536" y="2636912"/>
              <a:ext cx="1008112" cy="542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Obrázek 8" descr="logo MAS OZJ - barva.jp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395536" y="3356992"/>
              <a:ext cx="792088" cy="796889"/>
            </a:xfrm>
            <a:prstGeom prst="rect">
              <a:avLst/>
            </a:prstGeom>
          </p:spPr>
        </p:pic>
        <p:pic>
          <p:nvPicPr>
            <p:cNvPr id="11" name="Obrázek 10" descr="MAS SKL N BOR.TIF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411760" y="2636912"/>
              <a:ext cx="960107" cy="720080"/>
            </a:xfrm>
            <a:prstGeom prst="rect">
              <a:avLst/>
            </a:prstGeom>
          </p:spPr>
        </p:pic>
        <p:pic>
          <p:nvPicPr>
            <p:cNvPr id="12" name="Obrázek 11" descr="Vyhlídky.jp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1691680" y="3501008"/>
              <a:ext cx="1080120" cy="591790"/>
            </a:xfrm>
            <a:prstGeom prst="rect">
              <a:avLst/>
            </a:prstGeom>
          </p:spPr>
        </p:pic>
      </p:grpSp>
      <p:grpSp>
        <p:nvGrpSpPr>
          <p:cNvPr id="20" name="Skupina 19"/>
          <p:cNvGrpSpPr/>
          <p:nvPr/>
        </p:nvGrpSpPr>
        <p:grpSpPr>
          <a:xfrm>
            <a:off x="-252536" y="4221089"/>
            <a:ext cx="5544616" cy="2486007"/>
            <a:chOff x="-252536" y="4221089"/>
            <a:chExt cx="5544616" cy="2486007"/>
          </a:xfrm>
        </p:grpSpPr>
        <p:sp>
          <p:nvSpPr>
            <p:cNvPr id="13" name="TextovéPole 12"/>
            <p:cNvSpPr txBox="1"/>
            <p:nvPr/>
          </p:nvSpPr>
          <p:spPr>
            <a:xfrm>
              <a:off x="-252536" y="4221089"/>
              <a:ext cx="5544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cs-CZ" sz="3600" b="1" dirty="0">
                  <a:ln w="11430">
                    <a:solidFill>
                      <a:srgbClr val="477958"/>
                    </a:solidFill>
                  </a:ln>
                  <a:solidFill>
                    <a:srgbClr val="008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Regionální produkt </a:t>
              </a:r>
              <a:endParaRPr lang="cs-CZ" sz="3600" b="1" dirty="0" smtClean="0">
                <a:ln w="11430">
                  <a:solidFill>
                    <a:srgbClr val="477958"/>
                  </a:solidFill>
                </a:ln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cs-CZ" sz="3600" b="1" dirty="0" smtClean="0">
                  <a:ln w="11430">
                    <a:solidFill>
                      <a:srgbClr val="477958"/>
                    </a:solidFill>
                  </a:ln>
                  <a:solidFill>
                    <a:srgbClr val="008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cs-CZ" sz="3600" b="1" dirty="0">
                  <a:ln w="11430">
                    <a:solidFill>
                      <a:srgbClr val="477958"/>
                    </a:solidFill>
                  </a:ln>
                  <a:solidFill>
                    <a:srgbClr val="008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Lužické hory a Máchův kraj</a:t>
              </a:r>
            </a:p>
          </p:txBody>
        </p:sp>
        <p:pic>
          <p:nvPicPr>
            <p:cNvPr id="14" name="Obrázek 13" descr="Logo RP LH a MK rgb 50 x 35 mm.jpg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763688" y="5445224"/>
              <a:ext cx="1801368" cy="1261872"/>
            </a:xfrm>
            <a:prstGeom prst="rect">
              <a:avLst/>
            </a:prstGeom>
          </p:spPr>
        </p:pic>
      </p:grpSp>
      <p:pic>
        <p:nvPicPr>
          <p:cNvPr id="16" name="Picture 2" descr="D:\LAG\U nás je taky hezky II\BĚLÁ\FOTO\P1020836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292080" y="2780928"/>
            <a:ext cx="183579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P1000371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419872" y="2852936"/>
            <a:ext cx="1728192" cy="1296144"/>
          </a:xfrm>
          <a:prstGeom prst="rect">
            <a:avLst/>
          </a:prstGeom>
        </p:spPr>
      </p:pic>
      <p:pic>
        <p:nvPicPr>
          <p:cNvPr id="15" name="Picture 3" descr="F:\KRAVAŘE\foto\P1030275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020272" y="2132856"/>
            <a:ext cx="18362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ázek 21" descr="katalog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5220072" y="4437112"/>
            <a:ext cx="3734672" cy="22482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G Podralsko-www-2-JPG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4262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2204864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Poradenství a zpracování žádostí o dotace pro svazky obcí Máchův kraj a </a:t>
            </a: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Peklo</a:t>
            </a:r>
            <a:endParaRPr kumimoji="0" lang="cs-CZ" sz="2400" b="1" i="0" u="none" strike="noStrike" kern="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292494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  <a:defRPr/>
            </a:pP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Spolupráce s </a:t>
            </a:r>
            <a:r>
              <a:rPr lang="cs-CZ" sz="2400" b="1" kern="0" dirty="0" err="1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Mikroregionem</a:t>
            </a: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Podralsko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328498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  <a:defRPr/>
            </a:pP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Poradenství a zpracování žádostí o dotace pro zájemce z našeho území působnosti do dalších DT   ( MMR, další osy PRV Mze, SFDI, OPŽP </a:t>
            </a:r>
            <a:r>
              <a:rPr lang="cs-CZ" sz="2400" b="1" kern="0" dirty="0" err="1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apod</a:t>
            </a: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endParaRPr lang="cs-CZ" sz="2400" b="1" kern="0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436510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  <a:defRPr/>
            </a:pP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Pořádání  školení, vzdělávacích akcí  na našem území </a:t>
            </a: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působnosti</a:t>
            </a:r>
            <a:endParaRPr lang="cs-CZ" sz="2400" b="1" kern="0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5536" y="5085184"/>
            <a:ext cx="853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  <a:defRPr/>
            </a:pPr>
            <a:r>
              <a:rPr lang="cs-CZ" sz="2400" b="1" kern="0" dirty="0" err="1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Spolupořadatelství</a:t>
            </a: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kulturních a sportovních akcí v </a:t>
            </a: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regionu</a:t>
            </a:r>
            <a:endParaRPr lang="cs-CZ" sz="2400" b="1" kern="0" dirty="0" smtClean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7544" y="5589240"/>
            <a:ext cx="842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q"/>
            </a:pPr>
            <a:r>
              <a:rPr lang="cs-CZ" sz="2400" b="1" kern="0" dirty="0" smtClean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Spolupráce se středními školami – OPVK „Učme se podnikat“, který realizujeme ve spolupráci s odbornými lektory</a:t>
            </a:r>
          </a:p>
          <a:p>
            <a:pPr>
              <a:buFont typeface="Wingdings" pitchFamily="2" charset="2"/>
              <a:buChar char="q"/>
            </a:pPr>
            <a:endParaRPr lang="cs-CZ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979201" y="162738"/>
            <a:ext cx="7336800" cy="19730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200" b="1" dirty="0">
              <a:solidFill>
                <a:srgbClr val="0000FF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b="1" dirty="0">
                <a:solidFill>
                  <a:srgbClr val="0000FF"/>
                </a:solidFill>
              </a:rPr>
              <a:t> </a:t>
            </a:r>
            <a:r>
              <a:rPr lang="en-GB" sz="2200" b="1" dirty="0">
                <a:solidFill>
                  <a:srgbClr val="000000"/>
                </a:solidFill>
              </a:rPr>
              <a:t>MAS „Přiďte pobejt!“o.s. je </a:t>
            </a:r>
            <a:r>
              <a:rPr lang="en-GB" sz="2200" b="1" dirty="0" err="1">
                <a:solidFill>
                  <a:srgbClr val="000000"/>
                </a:solidFill>
              </a:rPr>
              <a:t>občanské</a:t>
            </a:r>
            <a:r>
              <a:rPr lang="en-GB" sz="2200" b="1" dirty="0">
                <a:solidFill>
                  <a:srgbClr val="000000"/>
                </a:solidFill>
              </a:rPr>
              <a:t> sdružení</a:t>
            </a:r>
          </a:p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b="1" dirty="0">
                <a:solidFill>
                  <a:srgbClr val="000000"/>
                </a:solidFill>
              </a:rPr>
              <a:t> </a:t>
            </a:r>
            <a:r>
              <a:rPr lang="en-GB" sz="2200" b="1" dirty="0" err="1">
                <a:solidFill>
                  <a:srgbClr val="000000"/>
                </a:solidFill>
              </a:rPr>
              <a:t>založené</a:t>
            </a:r>
            <a:r>
              <a:rPr lang="en-GB" sz="2200" b="1" dirty="0">
                <a:solidFill>
                  <a:srgbClr val="000000"/>
                </a:solidFill>
              </a:rPr>
              <a:t> v </a:t>
            </a:r>
            <a:r>
              <a:rPr lang="en-GB" sz="2200" b="1" dirty="0" err="1">
                <a:solidFill>
                  <a:srgbClr val="000000"/>
                </a:solidFill>
              </a:rPr>
              <a:t>roce</a:t>
            </a:r>
            <a:r>
              <a:rPr lang="en-GB" sz="2200" b="1" dirty="0">
                <a:solidFill>
                  <a:srgbClr val="000000"/>
                </a:solidFill>
              </a:rPr>
              <a:t> 2004</a:t>
            </a:r>
          </a:p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sz="2200" b="1" dirty="0">
                <a:solidFill>
                  <a:srgbClr val="000000"/>
                </a:solidFill>
              </a:rPr>
              <a:t>s cílem a zaměření SPL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dirty="0" err="1">
                <a:solidFill>
                  <a:srgbClr val="000000"/>
                </a:solidFill>
              </a:rPr>
              <a:t>J</a:t>
            </a:r>
            <a:r>
              <a:rPr lang="en-GB" dirty="0" err="1">
                <a:solidFill>
                  <a:srgbClr val="000000"/>
                </a:solidFill>
              </a:rPr>
              <a:t>edinečnost</a:t>
            </a:r>
            <a:r>
              <a:rPr lang="en-GB" dirty="0">
                <a:solidFill>
                  <a:srgbClr val="000000"/>
                </a:solidFill>
              </a:rPr>
              <a:t> a </a:t>
            </a:r>
            <a:r>
              <a:rPr lang="en-GB" dirty="0" err="1">
                <a:solidFill>
                  <a:srgbClr val="000000"/>
                </a:solidFill>
              </a:rPr>
              <a:t>tradice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regionu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Krkonoš</a:t>
            </a:r>
            <a:r>
              <a:rPr lang="en-GB" dirty="0">
                <a:solidFill>
                  <a:srgbClr val="000000"/>
                </a:solidFill>
              </a:rPr>
              <a:t> a </a:t>
            </a:r>
            <a:r>
              <a:rPr lang="en-GB" dirty="0" err="1">
                <a:solidFill>
                  <a:srgbClr val="000000"/>
                </a:solidFill>
              </a:rPr>
              <a:t>Podkrkonoší</a:t>
            </a:r>
            <a:r>
              <a:rPr lang="en-GB" dirty="0">
                <a:solidFill>
                  <a:srgbClr val="000000"/>
                </a:solidFill>
              </a:rPr>
              <a:t> 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dirty="0" err="1">
                <a:solidFill>
                  <a:srgbClr val="000000"/>
                </a:solidFill>
              </a:rPr>
              <a:t>jako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inspirace</a:t>
            </a:r>
            <a:r>
              <a:rPr lang="en-GB" dirty="0">
                <a:solidFill>
                  <a:srgbClr val="000000"/>
                </a:solidFill>
              </a:rPr>
              <a:t> pro </a:t>
            </a:r>
            <a:r>
              <a:rPr lang="en-GB" dirty="0" err="1">
                <a:solidFill>
                  <a:srgbClr val="000000"/>
                </a:solidFill>
              </a:rPr>
              <a:t>všední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život</a:t>
            </a:r>
            <a:r>
              <a:rPr lang="en-GB" dirty="0">
                <a:solidFill>
                  <a:srgbClr val="000000"/>
                </a:solidFill>
              </a:rPr>
              <a:t> a </a:t>
            </a:r>
            <a:r>
              <a:rPr lang="en-GB" dirty="0" err="1">
                <a:solidFill>
                  <a:srgbClr val="000000"/>
                </a:solidFill>
              </a:rPr>
              <a:t>rekreaci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051" name="Obrázek 2" descr="DSC_018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2960" y="2383451"/>
            <a:ext cx="6366240" cy="422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0640" y="227544"/>
            <a:ext cx="1175040" cy="1106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1681" y="162737"/>
            <a:ext cx="1306080" cy="1306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3440" y="1938444"/>
            <a:ext cx="4610880" cy="4756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5388480" y="1938444"/>
            <a:ext cx="3810240" cy="45364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FF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rgbClr val="000000"/>
                </a:solidFill>
              </a:rPr>
              <a:t/>
            </a:r>
            <a:br>
              <a:rPr lang="en-GB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Benecko</a:t>
            </a:r>
            <a:r>
              <a:rPr lang="en-GB" sz="1500" b="1" dirty="0">
                <a:solidFill>
                  <a:srgbClr val="000000"/>
                </a:solidFill>
              </a:rPr>
              <a:t>, Bukovina u </a:t>
            </a:r>
            <a:r>
              <a:rPr lang="en-GB" sz="1500" b="1" dirty="0" err="1">
                <a:solidFill>
                  <a:srgbClr val="000000"/>
                </a:solidFill>
              </a:rPr>
              <a:t>Čisté</a:t>
            </a:r>
            <a:r>
              <a:rPr lang="en-GB" sz="1500" b="1" dirty="0">
                <a:solidFill>
                  <a:srgbClr val="000000"/>
                </a:solidFill>
              </a:rPr>
              <a:t>,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Čistá</a:t>
            </a:r>
            <a:r>
              <a:rPr lang="en-GB" sz="1500" b="1" dirty="0">
                <a:solidFill>
                  <a:srgbClr val="000000"/>
                </a:solidFill>
              </a:rPr>
              <a:t> u </a:t>
            </a:r>
            <a:r>
              <a:rPr lang="en-GB" sz="1500" b="1" dirty="0" err="1">
                <a:solidFill>
                  <a:srgbClr val="000000"/>
                </a:solidFill>
              </a:rPr>
              <a:t>Horek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Horka</a:t>
            </a:r>
            <a:r>
              <a:rPr lang="en-GB" sz="1500" b="1" dirty="0">
                <a:solidFill>
                  <a:srgbClr val="000000"/>
                </a:solidFill>
              </a:rPr>
              <a:t> u St. </a:t>
            </a:r>
            <a:r>
              <a:rPr lang="en-GB" sz="1500" b="1" dirty="0" err="1">
                <a:solidFill>
                  <a:srgbClr val="000000"/>
                </a:solidFill>
              </a:rPr>
              <a:t>Paky</a:t>
            </a:r>
            <a:r>
              <a:rPr lang="en-GB" sz="1500" b="1" dirty="0">
                <a:solidFill>
                  <a:srgbClr val="000000"/>
                </a:solidFill>
              </a:rPr>
              <a:t/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Horní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Branná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Jestřabí</a:t>
            </a:r>
            <a:r>
              <a:rPr lang="en-GB" sz="1500" b="1" dirty="0">
                <a:solidFill>
                  <a:srgbClr val="000000"/>
                </a:solidFill>
              </a:rPr>
              <a:t> v </a:t>
            </a:r>
            <a:r>
              <a:rPr lang="en-GB" sz="1500" b="1" dirty="0" err="1">
                <a:solidFill>
                  <a:srgbClr val="000000"/>
                </a:solidFill>
              </a:rPr>
              <a:t>Krk</a:t>
            </a:r>
            <a:r>
              <a:rPr lang="en-GB" sz="1500" b="1" dirty="0">
                <a:solidFill>
                  <a:srgbClr val="000000"/>
                </a:solidFill>
              </a:rPr>
              <a:t>.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Jilemnice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Kruh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Levínská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Olešnice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Martinice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Mříčná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Peřimov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Paseky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nad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Jizerou</a:t>
            </a:r>
            <a:r>
              <a:rPr lang="en-GB" sz="1500" b="1" dirty="0">
                <a:solidFill>
                  <a:srgbClr val="000000"/>
                </a:solidFill>
              </a:rPr>
              <a:t>,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Poniklá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Roztoky</a:t>
            </a:r>
            <a:r>
              <a:rPr lang="en-GB" sz="1500" b="1" dirty="0">
                <a:solidFill>
                  <a:srgbClr val="000000"/>
                </a:solidFill>
              </a:rPr>
              <a:t> u </a:t>
            </a:r>
            <a:r>
              <a:rPr lang="en-GB" sz="1500" b="1" dirty="0" err="1">
                <a:solidFill>
                  <a:srgbClr val="000000"/>
                </a:solidFill>
              </a:rPr>
              <a:t>Jilemnice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Studenec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Svojek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Víchová</a:t>
            </a:r>
            <a:r>
              <a:rPr lang="en-GB" sz="1500" b="1" dirty="0">
                <a:solidFill>
                  <a:srgbClr val="000000"/>
                </a:solidFill>
              </a:rPr>
              <a:t>,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Vítkovice</a:t>
            </a:r>
            <a:r>
              <a:rPr lang="en-GB" sz="1500" b="1" dirty="0">
                <a:solidFill>
                  <a:srgbClr val="000000"/>
                </a:solidFill>
              </a:rPr>
              <a:t>, </a:t>
            </a:r>
            <a:r>
              <a:rPr lang="en-GB" sz="1500" b="1" dirty="0" err="1">
                <a:solidFill>
                  <a:srgbClr val="000000"/>
                </a:solidFill>
              </a:rPr>
              <a:t>Jablonec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nad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Jizerou</a:t>
            </a:r>
            <a:r>
              <a:rPr lang="en-GB" sz="1500" b="1" dirty="0">
                <a:solidFill>
                  <a:srgbClr val="000000"/>
                </a:solidFill>
              </a:rPr>
              <a:t>,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Rokytnice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nad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Jizerou</a:t>
            </a:r>
            <a:r>
              <a:rPr lang="en-GB" sz="1500" b="1" dirty="0">
                <a:solidFill>
                  <a:srgbClr val="000000"/>
                </a:solidFill>
              </a:rPr>
              <a:t> a</a:t>
            </a:r>
            <a:br>
              <a:rPr lang="en-GB" sz="1500" b="1" dirty="0">
                <a:solidFill>
                  <a:srgbClr val="000000"/>
                </a:solidFill>
              </a:rPr>
            </a:br>
            <a:r>
              <a:rPr lang="en-GB" sz="1500" b="1" dirty="0" err="1">
                <a:solidFill>
                  <a:srgbClr val="000000"/>
                </a:solidFill>
              </a:rPr>
              <a:t>Vysoké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nad</a:t>
            </a:r>
            <a:r>
              <a:rPr lang="en-GB" sz="1500" b="1" dirty="0">
                <a:solidFill>
                  <a:srgbClr val="000000"/>
                </a:solidFill>
              </a:rPr>
              <a:t> </a:t>
            </a:r>
            <a:r>
              <a:rPr lang="en-GB" sz="1500" b="1" dirty="0" err="1">
                <a:solidFill>
                  <a:srgbClr val="000000"/>
                </a:solidFill>
              </a:rPr>
              <a:t>Jizerou</a:t>
            </a:r>
            <a:r>
              <a:rPr lang="en-GB" sz="1500" b="1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3077" name="Obdélník 6"/>
          <p:cNvSpPr>
            <a:spLocks noChangeArrowheads="1"/>
          </p:cNvSpPr>
          <p:nvPr/>
        </p:nvSpPr>
        <p:spPr bwMode="auto">
          <a:xfrm>
            <a:off x="2285280" y="881373"/>
            <a:ext cx="6271200" cy="95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b="1" dirty="0">
                <a:solidFill>
                  <a:srgbClr val="000000"/>
                </a:solidFill>
              </a:rPr>
              <a:t>Nacházíme se v západní části Krkonoš</a:t>
            </a: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b="1" dirty="0">
                <a:solidFill>
                  <a:srgbClr val="000000"/>
                </a:solidFill>
              </a:rPr>
              <a:t> na území 22 obcí.</a:t>
            </a: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sz="500" b="1" dirty="0">
                <a:solidFill>
                  <a:srgbClr val="000000"/>
                </a:solidFill>
              </a:rPr>
              <a:t> </a:t>
            </a:r>
            <a:endParaRPr lang="en-GB" sz="500" b="1" dirty="0">
              <a:solidFill>
                <a:srgbClr val="000000"/>
              </a:solidFill>
            </a:endParaRPr>
          </a:p>
          <a:p>
            <a:pPr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652321" y="0"/>
            <a:ext cx="7512480" cy="1468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2200" b="1" dirty="0">
              <a:solidFill>
                <a:srgbClr val="0000FF"/>
              </a:solidFill>
            </a:endParaRPr>
          </a:p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2200" b="1" dirty="0" err="1">
                <a:solidFill>
                  <a:schemeClr val="accent2"/>
                </a:solidFill>
              </a:rPr>
              <a:t>Usilujeme</a:t>
            </a:r>
            <a:r>
              <a:rPr lang="en-GB" sz="2200" b="1" dirty="0">
                <a:solidFill>
                  <a:schemeClr val="accent2"/>
                </a:solidFill>
              </a:rPr>
              <a:t> o </a:t>
            </a:r>
            <a:r>
              <a:rPr lang="en-GB" sz="2200" b="1" dirty="0" err="1">
                <a:solidFill>
                  <a:schemeClr val="accent2"/>
                </a:solidFill>
              </a:rPr>
              <a:t>rozvoj</a:t>
            </a:r>
            <a:r>
              <a:rPr lang="en-GB" sz="2200" b="1" dirty="0">
                <a:solidFill>
                  <a:schemeClr val="accent2"/>
                </a:solidFill>
              </a:rPr>
              <a:t> </a:t>
            </a:r>
            <a:r>
              <a:rPr lang="en-GB" sz="2200" b="1" dirty="0" err="1">
                <a:solidFill>
                  <a:schemeClr val="accent2"/>
                </a:solidFill>
              </a:rPr>
              <a:t>regionu</a:t>
            </a:r>
            <a:r>
              <a:rPr lang="en-GB" sz="2200" b="1" dirty="0">
                <a:solidFill>
                  <a:schemeClr val="accent2"/>
                </a:solidFill>
              </a:rPr>
              <a:t> </a:t>
            </a:r>
            <a:r>
              <a:rPr lang="en-GB" sz="2200" b="1" dirty="0" err="1">
                <a:solidFill>
                  <a:schemeClr val="accent2"/>
                </a:solidFill>
              </a:rPr>
              <a:t>Jilemnicka</a:t>
            </a:r>
            <a:r>
              <a:rPr lang="cs-CZ" sz="2200" b="1" dirty="0">
                <a:solidFill>
                  <a:schemeClr val="accent2"/>
                </a:solidFill>
              </a:rPr>
              <a:t>,</a:t>
            </a:r>
          </a:p>
          <a:p>
            <a:pPr algn="ctr">
              <a:lnSpc>
                <a:spcPct val="9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700" b="1" dirty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SzPct val="54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podporujeme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tradiční</a:t>
            </a:r>
            <a:r>
              <a:rPr lang="en-GB" b="1" dirty="0">
                <a:solidFill>
                  <a:srgbClr val="000000"/>
                </a:solidFill>
              </a:rPr>
              <a:t> venkov, </a:t>
            </a:r>
            <a:r>
              <a:rPr lang="en-GB" b="1" dirty="0" err="1">
                <a:solidFill>
                  <a:srgbClr val="000000"/>
                </a:solidFill>
              </a:rPr>
              <a:t>drobné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podnikatele</a:t>
            </a:r>
            <a:r>
              <a:rPr lang="en-GB" b="1" dirty="0">
                <a:solidFill>
                  <a:srgbClr val="000000"/>
                </a:solidFill>
              </a:rPr>
              <a:t>, </a:t>
            </a:r>
            <a:r>
              <a:rPr lang="en-GB" b="1" dirty="0" err="1">
                <a:solidFill>
                  <a:srgbClr val="000000"/>
                </a:solidFill>
              </a:rPr>
              <a:t>zemědělce</a:t>
            </a:r>
            <a:r>
              <a:rPr lang="en-GB" b="1" dirty="0">
                <a:solidFill>
                  <a:srgbClr val="000000"/>
                </a:solidFill>
              </a:rPr>
              <a:t> a </a:t>
            </a:r>
            <a:endParaRPr lang="cs-CZ" b="1" dirty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SzPct val="54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cestovní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 err="1">
                <a:solidFill>
                  <a:srgbClr val="000000"/>
                </a:solidFill>
              </a:rPr>
              <a:t>ruch</a:t>
            </a:r>
            <a:r>
              <a:rPr lang="cs-CZ" b="1" dirty="0">
                <a:solidFill>
                  <a:srgbClr val="000000"/>
                </a:solidFill>
              </a:rPr>
              <a:t>  ve vyhlášených výzvách</a:t>
            </a:r>
            <a:endParaRPr lang="en-GB" b="1" dirty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SzPct val="54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36001" y="3886969"/>
            <a:ext cx="2285280" cy="248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96961" y="3755914"/>
            <a:ext cx="2207520" cy="2776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7200" y="1468955"/>
            <a:ext cx="2449440" cy="19614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37121" y="1468955"/>
            <a:ext cx="2613600" cy="19614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6880" y="3820722"/>
            <a:ext cx="2872800" cy="25476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1201</Words>
  <Application>Microsoft Office PowerPoint</Application>
  <PresentationFormat>Předvádění na obrazovce (4:3)</PresentationFormat>
  <Paragraphs>458</Paragraphs>
  <Slides>31</Slides>
  <Notes>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3" baseType="lpstr">
      <vt:lpstr>Motiv sady Office</vt:lpstr>
      <vt:lpstr>Acrobat Document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             MAS Mikroregionu Frýdlantsko</vt:lpstr>
      <vt:lpstr>Rozvojová strategie a program Leader</vt:lpstr>
      <vt:lpstr>Další činnosti a projekty</vt:lpstr>
      <vt:lpstr>MAS Podještědí o.s.</vt:lpstr>
      <vt:lpstr>Snímek 15</vt:lpstr>
      <vt:lpstr>Struktura MAS Podještědí</vt:lpstr>
      <vt:lpstr>Hlavní priority a cíle MAS Podještědí</vt:lpstr>
      <vt:lpstr>Hlavní priority a cíle MAS Podještědí</vt:lpstr>
      <vt:lpstr> Obecně prospěšná společnost pro Český ráj  </vt:lpstr>
      <vt:lpstr>Území Obecně prospěšné  společnosti pro Český ráj </vt:lpstr>
      <vt:lpstr>Priority rozvojové strategie a  podpory projektů</vt:lpstr>
      <vt:lpstr>Priority rozvojové strategie a  podpory projektů</vt:lpstr>
      <vt:lpstr>Vyhlašované podpory</vt:lpstr>
      <vt:lpstr>Projekt mezinárodní spolupráce G E O P A R K  -POZNÁNÍ, ROZVOJ, SJEDNOCENÍ</vt:lpstr>
      <vt:lpstr>Projekt spolupráce G E O P A R K  -POZNÁNÍ, ROZVOJ, SJEDNOCENÍ</vt:lpstr>
      <vt:lpstr>Projekt spolupráce G E O P A R K  -POZNÁNÍ, ROZVOJ, SJEDNOCENÍ</vt:lpstr>
      <vt:lpstr>MAS Turnovsko o.s.</vt:lpstr>
      <vt:lpstr>Patří mezi nepodpořené  MAS v programu LEADER</vt:lpstr>
      <vt:lpstr>Snímek 29</vt:lpstr>
      <vt:lpstr>Finanční přínos MAS</vt:lpstr>
      <vt:lpstr>Snímek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Finanční přínos MAS</dc:title>
  <dc:creator>Jindra</dc:creator>
  <cp:lastModifiedBy>Jindra</cp:lastModifiedBy>
  <cp:revision>34</cp:revision>
  <dcterms:created xsi:type="dcterms:W3CDTF">2012-12-14T17:32:42Z</dcterms:created>
  <dcterms:modified xsi:type="dcterms:W3CDTF">2012-12-16T16:38:41Z</dcterms:modified>
</cp:coreProperties>
</file>